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D0623"/>
    <a:srgbClr val="E40728"/>
    <a:srgbClr val="386B78"/>
    <a:srgbClr val="3F7886"/>
    <a:srgbClr val="411A85"/>
    <a:srgbClr val="437D8C"/>
    <a:srgbClr val="4A7C95"/>
    <a:srgbClr val="390E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89727" autoAdjust="0"/>
  </p:normalViewPr>
  <p:slideViewPr>
    <p:cSldViewPr snapToGrid="0">
      <p:cViewPr>
        <p:scale>
          <a:sx n="95" d="100"/>
          <a:sy n="95" d="100"/>
        </p:scale>
        <p:origin x="-88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E820B-821D-F240-A1A4-143EA16CB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4C34C-598B-7C4A-92E3-7ECCC339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B24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p.120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M27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M28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p.139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M29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p.141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M31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p.151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B31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p.155</a:t>
            </a:r>
            <a:endParaRPr lang="en-US" sz="12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M26.1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p.121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M26.2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B25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p.122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B26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p.126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B27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p.127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B28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p.128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B29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p.131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B30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p.136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760"/>
            <a:ext cx="8229600" cy="970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34118"/>
            <a:ext cx="5061020" cy="2074761"/>
          </a:xfrm>
        </p:spPr>
        <p:txBody>
          <a:bodyPr anchor="t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680"/>
            <a:ext cx="8239760" cy="456692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995680"/>
            <a:ext cx="5984240" cy="4566920"/>
          </a:xfrm>
        </p:spPr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3"/>
          <p:cNvSpPr>
            <a:spLocks noChangeShapeType="1"/>
          </p:cNvSpPr>
          <p:nvPr userDrawn="1"/>
        </p:nvSpPr>
        <p:spPr bwMode="auto">
          <a:xfrm>
            <a:off x="444500" y="26924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44500" y="658876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47520"/>
            <a:ext cx="4876800" cy="4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9720"/>
            <a:ext cx="8229600" cy="9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2" r:id="rId5"/>
    <p:sldLayoutId id="214748365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119063" algn="l" rtl="0" eaLnBrk="0" fontAlgn="base" hangingPunct="0">
        <a:spcBef>
          <a:spcPct val="35000"/>
        </a:spcBef>
        <a:spcAft>
          <a:spcPct val="0"/>
        </a:spcAft>
        <a:buSzPct val="8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5683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803275" indent="-120650" algn="l" rtl="0" eaLnBrk="0" fontAlgn="base" hangingPunct="0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147763" indent="-17303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6049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621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193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765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843" y="2387747"/>
            <a:ext cx="505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Movement agreement between rider and horse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8528" y="2695154"/>
            <a:ext cx="56013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Classifier sequence to show movement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establish movement of horse ((2h)SCL:V)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establish you on the horse (</a:t>
            </a:r>
            <a:r>
              <a:rPr lang="en-US" sz="1800" dirty="0" err="1" smtClean="0"/>
              <a:t>SCL:V”rider</a:t>
            </a:r>
            <a:r>
              <a:rPr lang="en-US" sz="1800" dirty="0" smtClean="0"/>
              <a:t>” </a:t>
            </a:r>
            <a:br>
              <a:rPr lang="en-US" sz="1800" dirty="0" smtClean="0"/>
            </a:br>
            <a:r>
              <a:rPr lang="en-US" sz="1800" dirty="0" smtClean="0"/>
              <a:t>on </a:t>
            </a:r>
            <a:r>
              <a:rPr lang="en-US" sz="1800" dirty="0" err="1" smtClean="0"/>
              <a:t>LCL:B”horse</a:t>
            </a:r>
            <a:r>
              <a:rPr lang="en-US" sz="1800" dirty="0" smtClean="0"/>
              <a:t>”)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establish your actions (</a:t>
            </a:r>
            <a:r>
              <a:rPr lang="en-US" sz="1800" dirty="0" err="1" smtClean="0"/>
              <a:t>ICL“holding</a:t>
            </a:r>
            <a:r>
              <a:rPr lang="en-US" sz="1800" dirty="0" smtClean="0"/>
              <a:t> reins”)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Facial expression/head movement superimposed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0403" y="2264578"/>
            <a:ext cx="5290457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en-US" sz="1800" b="1" dirty="0" smtClean="0"/>
              <a:t>Movement Agreement between Driver and Car</a:t>
            </a:r>
          </a:p>
          <a:p>
            <a:pPr>
              <a:spcAft>
                <a:spcPts val="2000"/>
              </a:spcAft>
            </a:pPr>
            <a:r>
              <a:rPr lang="en-US" sz="1400" b="1" dirty="0" smtClean="0"/>
              <a:t>Part A</a:t>
            </a:r>
          </a:p>
          <a:p>
            <a:pPr>
              <a:spcAft>
                <a:spcPts val="800"/>
              </a:spcAft>
            </a:pPr>
            <a:r>
              <a:rPr lang="en-US" sz="1400" i="1" dirty="0" smtClean="0"/>
              <a:t>establish rhythm between you and the car’s movements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driving along with a flat tire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driving on road with lots of pot holes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driving in heavy rain or fog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driving along rolling hills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369" y="1407934"/>
            <a:ext cx="5595261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</a:pPr>
            <a:r>
              <a:rPr lang="en-US" sz="1800" b="1" dirty="0" smtClean="0"/>
              <a:t>Movement Agreement between Driver and Car</a:t>
            </a:r>
          </a:p>
          <a:p>
            <a:pPr>
              <a:spcAft>
                <a:spcPts val="2000"/>
              </a:spcAft>
            </a:pPr>
            <a:r>
              <a:rPr lang="en-US" sz="1400" b="1" dirty="0" smtClean="0"/>
              <a:t>Part B</a:t>
            </a:r>
          </a:p>
          <a:p>
            <a:pPr>
              <a:spcAft>
                <a:spcPts val="800"/>
              </a:spcAft>
            </a:pPr>
            <a:r>
              <a:rPr lang="en-US" sz="1400" i="1" dirty="0" smtClean="0"/>
              <a:t>establish movement between you and movement of other cars, then describe what happened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waiting for no on-coming cars so I can pass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parked on side of road, cars passing by and rocking my car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at the intersection, waiting for cars to clear so I can cross </a:t>
            </a:r>
            <a:br>
              <a:rPr lang="en-US" sz="1400" dirty="0" smtClean="0"/>
            </a:br>
            <a:r>
              <a:rPr lang="en-US" sz="1400" dirty="0" smtClean="0"/>
              <a:t>the highway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driving along, another car pulls up alongside me, the </a:t>
            </a:r>
            <a:br>
              <a:rPr lang="en-US" sz="1400" dirty="0" smtClean="0"/>
            </a:br>
            <a:r>
              <a:rPr lang="en-US" sz="1400" dirty="0" smtClean="0"/>
              <a:t>driver gives me a look then drives off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another car approaches from behind flashing its lights, </a:t>
            </a:r>
            <a:br>
              <a:rPr lang="en-US" sz="1400" dirty="0" smtClean="0"/>
            </a:br>
            <a:r>
              <a:rPr lang="en-US" sz="1400" dirty="0" smtClean="0"/>
              <a:t>I move over to the right lane so the other car can pass me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another car enters the freeway so I slow down to let the car merge into the lane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29_p1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350" y="186265"/>
            <a:ext cx="4601299" cy="6519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33" y="444278"/>
            <a:ext cx="268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Scene of the Traffic Violation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2328" y="2094521"/>
            <a:ext cx="473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100"/>
              </a:spcAft>
            </a:pPr>
            <a:r>
              <a:rPr lang="en-US" sz="1800" b="1" dirty="0" smtClean="0"/>
              <a:t>Two–Car </a:t>
            </a:r>
            <a:r>
              <a:rPr lang="en-US" sz="1800" b="1" dirty="0" smtClean="0"/>
              <a:t>Collisions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2329" y="2715131"/>
            <a:ext cx="4399256" cy="2090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10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Describe impact and damage sustained when:</a:t>
            </a:r>
          </a:p>
          <a:p>
            <a:pPr marL="280988" lvl="0" indent="-280988">
              <a:spcAft>
                <a:spcPts val="11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A car hits another car head-on</a:t>
            </a:r>
          </a:p>
          <a:p>
            <a:pPr marL="280988" lvl="0" indent="-280988">
              <a:spcAft>
                <a:spcPts val="11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A car rear ends car in front</a:t>
            </a:r>
          </a:p>
          <a:p>
            <a:pPr marL="280988" lvl="0" indent="-280988">
              <a:spcAft>
                <a:spcPts val="11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A car hits another car on the side</a:t>
            </a:r>
          </a:p>
          <a:p>
            <a:pPr marL="280988" lvl="0" indent="-280988">
              <a:spcAft>
                <a:spcPts val="11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A card backs into another car</a:t>
            </a:r>
          </a:p>
          <a:p>
            <a:pPr marL="280988" lvl="0" indent="-280988">
              <a:spcAft>
                <a:spcPts val="11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000000"/>
                </a:solidFill>
              </a:rPr>
              <a:t>A car sideswipes another car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1372" y="2828848"/>
            <a:ext cx="610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/>
              <a:t>What would lead up to that kind of collision?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How did the cars collide?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What kind of damage would the </a:t>
            </a:r>
            <a:r>
              <a:rPr lang="en-US" sz="1800" dirty="0" err="1" smtClean="0"/>
              <a:t>car(s</a:t>
            </a:r>
            <a:r>
              <a:rPr lang="en-US" sz="1800" dirty="0" smtClean="0"/>
              <a:t>) sustain?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What kind of injuries would people sustain?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1998" y="1225569"/>
            <a:ext cx="5581647" cy="2001025"/>
            <a:chOff x="1711782" y="2428726"/>
            <a:chExt cx="5581647" cy="2001025"/>
          </a:xfrm>
        </p:grpSpPr>
        <p:sp>
          <p:nvSpPr>
            <p:cNvPr id="6" name="Rectangle 5"/>
            <p:cNvSpPr/>
            <p:nvPr/>
          </p:nvSpPr>
          <p:spPr>
            <a:xfrm>
              <a:off x="1870528" y="2428726"/>
              <a:ext cx="5422901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3000"/>
                </a:spcAft>
              </a:pPr>
              <a:r>
                <a:rPr lang="en-US" sz="1800" b="1" dirty="0" smtClean="0"/>
                <a:t>Movement Agreement between Horse and Rider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starts bucking up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rears up on hind legs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suddenly sits down on all four legs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is trotting along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11782" y="3090923"/>
              <a:ext cx="51707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8864" y="1225833"/>
            <a:ext cx="5546271" cy="4406334"/>
            <a:chOff x="3439886" y="498326"/>
            <a:chExt cx="5546271" cy="4406334"/>
          </a:xfrm>
        </p:grpSpPr>
        <p:sp>
          <p:nvSpPr>
            <p:cNvPr id="3" name="Rectangle 2"/>
            <p:cNvSpPr/>
            <p:nvPr/>
          </p:nvSpPr>
          <p:spPr>
            <a:xfrm>
              <a:off x="3583213" y="498326"/>
              <a:ext cx="5402944" cy="440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3000"/>
                </a:spcAft>
              </a:pPr>
              <a:r>
                <a:rPr lang="en-US" sz="1800" b="1" dirty="0" smtClean="0"/>
                <a:t>Movement Agreement between Horse and Rider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starts bucking up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rears up on hind legs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suddenly sits down on all four legs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is trotting along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moves at a slow speed to a very fast speed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runs from very fast to slow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slows down to stop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running horse comes to a dead stop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horse moves slowly to fast, then back to slowly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running horse stumbles and falls</a:t>
              </a:r>
            </a:p>
            <a:p>
              <a:pPr marL="857250" lvl="1" indent="-400050">
                <a:spcAft>
                  <a:spcPts val="1000"/>
                </a:spcAft>
              </a:pPr>
              <a:r>
                <a:rPr lang="en-US" sz="1400" dirty="0" smtClean="0"/>
                <a:t>galloping horse steps into a hole and falls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39886" y="1158728"/>
              <a:ext cx="517070" cy="3744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  <a:p>
              <a:pPr marL="400050" indent="-400050" algn="r">
                <a:spcAft>
                  <a:spcPts val="1000"/>
                </a:spcAft>
                <a:buFont typeface="+mj-lt"/>
                <a:buAutoNum type="arabicPeriod"/>
              </a:pPr>
              <a:r>
                <a:rPr lang="en-US" sz="1400" dirty="0" smtClean="0"/>
                <a:t>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1579" y="1679224"/>
            <a:ext cx="505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Movement agreement between rider and horse</a:t>
            </a:r>
            <a:endParaRPr lang="en-US" sz="1800" u="sng" dirty="0"/>
          </a:p>
        </p:txBody>
      </p:sp>
      <p:sp>
        <p:nvSpPr>
          <p:cNvPr id="6" name="Rectangle 5"/>
          <p:cNvSpPr/>
          <p:nvPr/>
        </p:nvSpPr>
        <p:spPr>
          <a:xfrm>
            <a:off x="2005264" y="1999999"/>
            <a:ext cx="5601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Classifier sequence to show movement 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establish movement of horse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establish you on the horse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establish your actions </a:t>
            </a:r>
          </a:p>
          <a:p>
            <a:pPr marL="628650" lvl="1" indent="-171450">
              <a:buFont typeface="Arial"/>
              <a:buChar char="•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Show change in movement or speed 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reestablish horse and show change in 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movement or speed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reestablish rider to match the change</a:t>
            </a:r>
          </a:p>
          <a:p>
            <a:pPr marL="628650" lvl="1" indent="-171450">
              <a:buFont typeface="Arial"/>
              <a:buChar char="•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Facial expression/head movement superimposed 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8419" y="2307540"/>
            <a:ext cx="505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Basic Action Sequence: Bicycle Tricks</a:t>
            </a:r>
            <a:endParaRPr lang="en-US" sz="1800" u="sng" dirty="0"/>
          </a:p>
        </p:txBody>
      </p:sp>
      <p:sp>
        <p:nvSpPr>
          <p:cNvPr id="6" name="Rectangle 5"/>
          <p:cNvSpPr/>
          <p:nvPr/>
        </p:nvSpPr>
        <p:spPr>
          <a:xfrm>
            <a:off x="2072104" y="2628315"/>
            <a:ext cx="5601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Establish person riding a bicycle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trick person does</a:t>
            </a:r>
          </a:p>
          <a:p>
            <a:pPr marL="800100" lvl="1" indent="-342900">
              <a:buAutoNum type="alphaLcPeriod"/>
            </a:pPr>
            <a:r>
              <a:rPr lang="en-US" sz="1800" dirty="0" smtClean="0"/>
              <a:t>if necessary, identify part of bike (DCL) involved in the trick  </a:t>
            </a:r>
          </a:p>
          <a:p>
            <a:pPr marL="800100" lvl="1" indent="-342900">
              <a:buAutoNum type="alphaLcPeriod"/>
            </a:pPr>
            <a:r>
              <a:rPr lang="en-US" sz="1800" dirty="0" smtClean="0"/>
              <a:t>show person changing position on bicycle (SCL:V, ICL and/or BPCL) to perform </a:t>
            </a:r>
            <a:br>
              <a:rPr lang="en-US" sz="1800" dirty="0" smtClean="0"/>
            </a:br>
            <a:r>
              <a:rPr lang="en-US" sz="1800" dirty="0" smtClean="0"/>
              <a:t>the trick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6102" y="2748697"/>
            <a:ext cx="505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Basic Action Sequence: Bicycle Stunts</a:t>
            </a:r>
            <a:endParaRPr lang="en-US" sz="1800" u="sng" dirty="0"/>
          </a:p>
        </p:txBody>
      </p:sp>
      <p:sp>
        <p:nvSpPr>
          <p:cNvPr id="6" name="Rectangle 5"/>
          <p:cNvSpPr/>
          <p:nvPr/>
        </p:nvSpPr>
        <p:spPr>
          <a:xfrm>
            <a:off x="2459787" y="3069472"/>
            <a:ext cx="4732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terrain (if not flat)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bicyclist holding handlebars </a:t>
            </a:r>
            <a:br>
              <a:rPr lang="en-US" sz="1800" dirty="0" smtClean="0"/>
            </a:br>
            <a:r>
              <a:rPr lang="en-US" sz="1800" dirty="0" smtClean="0"/>
              <a:t>(using (2h)ICL)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trick (using SCL:3)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110" y="2508073"/>
            <a:ext cx="5494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Basic Action Sequence: Two-Person Bicycle Trick</a:t>
            </a:r>
            <a:endParaRPr lang="en-US" sz="1800" u="sng" dirty="0"/>
          </a:p>
        </p:txBody>
      </p:sp>
      <p:sp>
        <p:nvSpPr>
          <p:cNvPr id="6" name="Rectangle 5"/>
          <p:cNvSpPr/>
          <p:nvPr/>
        </p:nvSpPr>
        <p:spPr>
          <a:xfrm>
            <a:off x="1697794" y="2828848"/>
            <a:ext cx="61093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Establish the position of first person (the one steering) by using (2h)ICL, SCL:V, and/or BPCL</a:t>
            </a:r>
            <a:br>
              <a:rPr lang="en-US" sz="1800" dirty="0" smtClean="0"/>
            </a:b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Establish the “other” person in relation to the first person and tell what </a:t>
            </a:r>
            <a:r>
              <a:rPr lang="en-US" sz="1800" dirty="0" err="1" smtClean="0"/>
              <a:t>s</a:t>
            </a:r>
            <a:r>
              <a:rPr lang="en-US" sz="1800" dirty="0" smtClean="0"/>
              <a:t>/he is doing by using (2h)ICL, SCL:V, and/or BPCL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92" y="2147118"/>
            <a:ext cx="505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Narrative Sequence </a:t>
            </a:r>
            <a:endParaRPr lang="en-US" sz="1800" u="sng" dirty="0"/>
          </a:p>
        </p:txBody>
      </p:sp>
      <p:sp>
        <p:nvSpPr>
          <p:cNvPr id="6" name="Rectangle 5"/>
          <p:cNvSpPr/>
          <p:nvPr/>
        </p:nvSpPr>
        <p:spPr>
          <a:xfrm>
            <a:off x="1871577" y="2467893"/>
            <a:ext cx="5601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Tell what person was doing on/with a bicycle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Tell what happened </a:t>
            </a:r>
          </a:p>
          <a:p>
            <a:pPr marL="800100" lvl="1" indent="-342900">
              <a:buAutoNum type="alphaLcPeriod"/>
            </a:pPr>
            <a:r>
              <a:rPr lang="en-US" sz="1800" dirty="0" smtClean="0"/>
              <a:t>describe barrier/terrain</a:t>
            </a:r>
          </a:p>
          <a:p>
            <a:pPr marL="800100" lvl="1" indent="-342900">
              <a:buAutoNum type="alphaLcPeriod"/>
            </a:pPr>
            <a:r>
              <a:rPr lang="en-US" sz="1800" b="1" dirty="0" smtClean="0"/>
              <a:t>tell what person should have done  (hindsight) </a:t>
            </a:r>
          </a:p>
          <a:p>
            <a:pPr marL="800100" lvl="1" indent="-342900">
              <a:buAutoNum type="alphaLcPeriod"/>
            </a:pPr>
            <a:r>
              <a:rPr lang="en-US" sz="1800" dirty="0" smtClean="0"/>
              <a:t>tell how bicycle hit barrier/terrain (impact)</a:t>
            </a:r>
          </a:p>
          <a:p>
            <a:pPr marL="800100" lvl="1" indent="-342900">
              <a:buAutoNum type="alphaLcPeriod"/>
            </a:pPr>
            <a:r>
              <a:rPr lang="en-US" sz="1800" dirty="0" smtClean="0"/>
              <a:t>reestablish rider to show how </a:t>
            </a:r>
            <a:r>
              <a:rPr lang="en-US" sz="1800" dirty="0" err="1" smtClean="0"/>
              <a:t>s</a:t>
            </a:r>
            <a:r>
              <a:rPr lang="en-US" sz="1800" dirty="0" smtClean="0"/>
              <a:t>/he fell/landed (reactions)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5368" y="1973330"/>
            <a:ext cx="5053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Byron’s first near miss:</a:t>
            </a:r>
            <a:endParaRPr lang="en-US" sz="1800" u="sng" dirty="0"/>
          </a:p>
        </p:txBody>
      </p:sp>
      <p:sp>
        <p:nvSpPr>
          <p:cNvPr id="6" name="Rectangle 5"/>
          <p:cNvSpPr/>
          <p:nvPr/>
        </p:nvSpPr>
        <p:spPr>
          <a:xfrm>
            <a:off x="2179053" y="2294105"/>
            <a:ext cx="5360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Set up trucks and cars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going between trucks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Show reaction to what’s happening ahead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Reestablish the positions of trucks and cars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accident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feeling being caught between trucks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trucks and cars moving away from each other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Describe the escape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796</Words>
  <Application>Microsoft Macintosh PowerPoint</Application>
  <PresentationFormat>On-screen Show (4:3)</PresentationFormat>
  <Paragraphs>148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Vividline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sophialouise</dc:creator>
  <cp:lastModifiedBy>Rhea Bishop</cp:lastModifiedBy>
  <cp:revision>736</cp:revision>
  <dcterms:created xsi:type="dcterms:W3CDTF">2012-11-07T21:32:57Z</dcterms:created>
  <dcterms:modified xsi:type="dcterms:W3CDTF">2012-11-07T21:33:18Z</dcterms:modified>
</cp:coreProperties>
</file>