
<file path=[Content_Types].xml><?xml version="1.0" encoding="utf-8"?>
<Types xmlns="http://schemas.openxmlformats.org/package/2006/content-types">
  <Override PartName="/ppt/notesSlides/notesSlide4.xml" ContentType="application/vnd.openxmlformats-officedocument.presentationml.notesSlide+xml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notesSlides/notesSlide9.xml" ContentType="application/vnd.openxmlformats-officedocument.presentationml.notesSlide+xml"/>
  <Override PartName="/ppt/notesSlides/notesSlide16.xml" ContentType="application/vnd.openxmlformats-officedocument.presentationml.notesSlide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handoutMasters/handoutMaster1.xml" ContentType="application/vnd.openxmlformats-officedocument.presentationml.handoutMaster+xml"/>
  <Override PartName="/ppt/notesSlides/notesSlide12.xml" ContentType="application/vnd.openxmlformats-officedocument.presentationml.notesSlide+xml"/>
  <Default Extension="jpeg" ContentType="image/jpeg"/>
  <Override PartName="/ppt/theme/theme2.xml" ContentType="application/vnd.openxmlformats-officedocument.them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Default Extension="xml" ContentType="application/xml"/>
  <Override PartName="/ppt/notesSlides/notesSlide5.xml" ContentType="application/vnd.openxmlformats-officedocument.presentationml.notesSlide+xml"/>
  <Override PartName="/ppt/tableStyles.xml" ContentType="application/vnd.openxmlformats-officedocument.presentationml.tableStyles+xml"/>
  <Override PartName="/ppt/notesSlides/notesSlide17.xml" ContentType="application/vnd.openxmlformats-officedocument.presentationml.notesSlide+xml"/>
  <Override PartName="/ppt/notesSlides/notesSlide1.xml" ContentType="application/vnd.openxmlformats-officedocument.presentationml.notesSlide+xml"/>
  <Override PartName="/ppt/slides/slide15.xml" ContentType="application/vnd.openxmlformats-officedocument.presentationml.slide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s/slide2.xml" ContentType="application/vnd.openxmlformats-officedocument.presentationml.slide+xml"/>
  <Override PartName="/ppt/theme/theme3.xml" ContentType="application/vnd.openxmlformats-officedocument.theme+xml"/>
  <Override PartName="/ppt/slideLayouts/slideLayout2.xml" ContentType="application/vnd.openxmlformats-officedocument.presentationml.slideLayout+xml"/>
  <Override PartName="/ppt/notesSlides/notesSlide6.xml" ContentType="application/vnd.openxmlformats-officedocument.presentationml.notesSlide+xml"/>
  <Override PartName="/ppt/slides/slide16.xml" ContentType="application/vnd.openxmlformats-officedocument.presentationml.slide+xml"/>
  <Override PartName="/ppt/notesSlides/notesSlide2.xml" ContentType="application/vnd.openxmlformats-officedocument.presentationml.notesSlide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notesSlides/notesSlide14.xml" ContentType="application/vnd.openxmlformats-officedocument.presentationml.notesSlide+xml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Default Extension="tiff" ContentType="image/tiff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1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notesSlides/notesSlide15.xml" ContentType="application/vnd.openxmlformats-officedocument.presentationml.notesSlide+xml"/>
  <Override PartName="/ppt/notesSlides/notesSlide8.xml" ContentType="application/vnd.openxmlformats-officedocument.presentationml.notesSlide+xml"/>
  <Override PartName="/ppt/slides/slide13.xml" ContentType="application/vnd.openxmlformats-officedocument.presentationml.slide+xml"/>
  <Override PartName="/ppt/slides/slide4.xml" ContentType="application/vnd.openxmlformats-officedocument.presentationml.slide+xml"/>
  <Override PartName="/ppt/notesSlides/notesSlide11.xml" ContentType="application/vnd.openxmlformats-officedocument.presentationml.notesSlide+xml"/>
  <Override PartName="/ppt/slideLayouts/slideLayout4.xml" ContentType="application/vnd.openxmlformats-officedocument.presentationml.slideLayout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viewProps.xml" ContentType="application/vnd.openxmlformats-officedocument.presentationml.viewProps+xml"/>
  <Default Extension="bin" ContentType="application/vnd.openxmlformats-officedocument.presentationml.printerSettings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trictFirstAndLastChars="0" saveSubsetFonts="1" autoCompressPictures="0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73" r:id="rId2"/>
    <p:sldId id="274" r:id="rId3"/>
    <p:sldId id="275" r:id="rId4"/>
    <p:sldId id="276" r:id="rId5"/>
    <p:sldId id="277" r:id="rId6"/>
    <p:sldId id="289" r:id="rId7"/>
    <p:sldId id="278" r:id="rId8"/>
    <p:sldId id="279" r:id="rId9"/>
    <p:sldId id="280" r:id="rId10"/>
    <p:sldId id="281" r:id="rId11"/>
    <p:sldId id="282" r:id="rId12"/>
    <p:sldId id="283" r:id="rId13"/>
    <p:sldId id="284" r:id="rId14"/>
    <p:sldId id="285" r:id="rId15"/>
    <p:sldId id="286" r:id="rId16"/>
    <p:sldId id="287" r:id="rId17"/>
    <p:sldId id="288" r:id="rId18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5pPr>
    <a:lvl6pPr marL="22860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6pPr>
    <a:lvl7pPr marL="27432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7pPr>
    <a:lvl8pPr marL="32004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8pPr>
    <a:lvl9pPr marL="3657600" algn="l" defTabSz="457200" rtl="0" eaLnBrk="1" latinLnBrk="0" hangingPunct="1">
      <a:defRPr sz="2400" kern="1200">
        <a:solidFill>
          <a:schemeClr val="tx1"/>
        </a:solidFill>
        <a:latin typeface="Arial" charset="-52"/>
        <a:ea typeface="ＭＳ Ｐゴシック" charset="-128"/>
        <a:cs typeface="ＭＳ Ｐゴシック" charset="-128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BD0623"/>
    <a:srgbClr val="E40728"/>
    <a:srgbClr val="386B78"/>
    <a:srgbClr val="3F7886"/>
    <a:srgbClr val="411A85"/>
    <a:srgbClr val="437D8C"/>
    <a:srgbClr val="4A7C95"/>
    <a:srgbClr val="390E7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normalViewPr>
    <p:restoredLeft sz="32787"/>
    <p:restoredTop sz="86494" autoAdjust="0"/>
  </p:normalViewPr>
  <p:slideViewPr>
    <p:cSldViewPr snapToGrid="0">
      <p:cViewPr>
        <p:scale>
          <a:sx n="95" d="100"/>
          <a:sy n="95" d="100"/>
        </p:scale>
        <p:origin x="-976" y="-44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832E820B-821D-F240-A1A4-143EA16CBEF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10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337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37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FA84C34C-598B-7C4A-92E3-7ECCC339B54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ＭＳ Ｐゴシック" charset="-128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2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3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1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M72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p.179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M81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p.188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M81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p.188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M82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p.190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M83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p.191</a:t>
            </a:r>
            <a:r>
              <a:rPr lang="en-US" dirty="0" smtClean="0"/>
              <a:t> 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M84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p.192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M84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p.192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M85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p.195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M86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p.196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M73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p.180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M74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p.181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M75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p.184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M77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p.185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M76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</a:t>
            </a:r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.185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M78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p.186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M80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p.187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M80</a:t>
            </a:r>
          </a:p>
          <a:p>
            <a:r>
              <a:rPr lang="en-US" sz="1200" kern="1200" dirty="0" smtClean="0">
                <a:solidFill>
                  <a:schemeClr val="tx1"/>
                </a:solidFill>
                <a:latin typeface="Arial" charset="0"/>
                <a:ea typeface="ＭＳ Ｐゴシック" charset="-128"/>
                <a:cs typeface="ＭＳ Ｐゴシック" charset="-128"/>
              </a:rPr>
              <a:t>p.187</a:t>
            </a:r>
            <a:endParaRPr lang="en-US" sz="1200" kern="1200" dirty="0">
              <a:solidFill>
                <a:schemeClr val="tx1"/>
              </a:solidFill>
              <a:latin typeface="Arial" charset="0"/>
              <a:ea typeface="ＭＳ Ｐゴシック" charset="-128"/>
              <a:cs typeface="ＭＳ Ｐゴシック" charset="-128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FA84C34C-598B-7C4A-92E3-7ECCC339B54F}" type="slidenum">
              <a:rPr lang="en-US" smtClean="0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5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762760"/>
            <a:ext cx="8229600" cy="970280"/>
          </a:xfrm>
        </p:spPr>
        <p:txBody>
          <a:bodyPr/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33600" y="2934118"/>
            <a:ext cx="5061020" cy="2074761"/>
          </a:xfrm>
        </p:spPr>
        <p:txBody>
          <a:bodyPr anchor="t"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" preserve="1">
  <p:cSld name="2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7680"/>
            <a:ext cx="8239760" cy="4566920"/>
          </a:xfrm>
        </p:spPr>
        <p:txBody>
          <a:bodyPr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45920" y="995680"/>
            <a:ext cx="5984240" cy="4566920"/>
          </a:xfrm>
        </p:spPr>
        <p:txBody>
          <a:bodyPr anchor="ctr"/>
          <a:lstStyle>
            <a:lvl1pPr marL="0" indent="0">
              <a:defRPr/>
            </a:lvl1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3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ne 23"/>
          <p:cNvSpPr>
            <a:spLocks noChangeShapeType="1"/>
          </p:cNvSpPr>
          <p:nvPr userDrawn="1"/>
        </p:nvSpPr>
        <p:spPr bwMode="auto">
          <a:xfrm>
            <a:off x="444500" y="269240"/>
            <a:ext cx="8229600" cy="0"/>
          </a:xfrm>
          <a:prstGeom prst="line">
            <a:avLst/>
          </a:prstGeom>
          <a:noFill/>
          <a:ln w="12700">
            <a:solidFill>
              <a:srgbClr val="BD062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47" name="Line 23"/>
          <p:cNvSpPr>
            <a:spLocks noChangeShapeType="1"/>
          </p:cNvSpPr>
          <p:nvPr userDrawn="1"/>
        </p:nvSpPr>
        <p:spPr bwMode="auto">
          <a:xfrm>
            <a:off x="444500" y="6588760"/>
            <a:ext cx="8229600" cy="0"/>
          </a:xfrm>
          <a:prstGeom prst="line">
            <a:avLst/>
          </a:prstGeom>
          <a:noFill/>
          <a:ln w="12700">
            <a:solidFill>
              <a:srgbClr val="BD0623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pPr>
              <a:defRPr/>
            </a:pPr>
            <a:endParaRPr lang="en-US">
              <a:latin typeface="Arial" charset="0"/>
            </a:endParaRPr>
          </a:p>
        </p:txBody>
      </p:sp>
      <p:sp>
        <p:nvSpPr>
          <p:cNvPr id="1028" name="Rectangle 25"/>
          <p:cNvSpPr>
            <a:spLocks noGrp="1" noChangeArrowheads="1"/>
          </p:cNvSpPr>
          <p:nvPr>
            <p:ph type="body" idx="1"/>
          </p:nvPr>
        </p:nvSpPr>
        <p:spPr bwMode="auto">
          <a:xfrm>
            <a:off x="2133600" y="1747520"/>
            <a:ext cx="4876800" cy="45770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1029" name="Rectangle 26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99720"/>
            <a:ext cx="8229600" cy="9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Click to edit Master title </a:t>
            </a:r>
            <a:r>
              <a:rPr lang="en-US" dirty="0" smtClean="0"/>
              <a:t>style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4" r:id="rId2"/>
    <p:sldLayoutId id="2147483651" r:id="rId3"/>
    <p:sldLayoutId id="2147483653" r:id="rId4"/>
    <p:sldLayoutId id="2147483652" r:id="rId5"/>
    <p:sldLayoutId id="2147483650" r:id="rId6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6pPr>
      <a:lvl7pPr marL="9144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7pPr>
      <a:lvl8pPr marL="13716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8pPr>
      <a:lvl9pPr marL="1828800" algn="ctr" rtl="0" fontAlgn="base">
        <a:spcBef>
          <a:spcPct val="0"/>
        </a:spcBef>
        <a:spcAft>
          <a:spcPct val="0"/>
        </a:spcAft>
        <a:defRPr sz="3000">
          <a:solidFill>
            <a:srgbClr val="390E76"/>
          </a:solidFill>
          <a:latin typeface="Arial" charset="0"/>
          <a:ea typeface="ＭＳ Ｐゴシック" charset="-128"/>
          <a:cs typeface="ＭＳ Ｐゴシック" charset="-128"/>
        </a:defRPr>
      </a:lvl9pPr>
    </p:titleStyle>
    <p:bodyStyle>
      <a:lvl1pPr marL="0" indent="0" algn="l" rtl="0" eaLnBrk="0" fontAlgn="base" hangingPunct="0">
        <a:spcBef>
          <a:spcPct val="20000"/>
        </a:spcBef>
        <a:spcAft>
          <a:spcPct val="0"/>
        </a:spcAft>
        <a:defRPr sz="1600">
          <a:solidFill>
            <a:schemeClr val="tx1"/>
          </a:solidFill>
          <a:latin typeface="+mn-lt"/>
          <a:ea typeface="+mn-ea"/>
          <a:cs typeface="+mn-cs"/>
        </a:defRPr>
      </a:lvl1pPr>
      <a:lvl2pPr marL="233363" indent="-119063" algn="l" rtl="0" eaLnBrk="0" fontAlgn="base" hangingPunct="0">
        <a:spcBef>
          <a:spcPct val="35000"/>
        </a:spcBef>
        <a:spcAft>
          <a:spcPct val="0"/>
        </a:spcAft>
        <a:buSzPct val="80000"/>
        <a:buFont typeface="Times" charset="0"/>
        <a:buChar char="•"/>
        <a:defRPr sz="1400">
          <a:solidFill>
            <a:schemeClr val="tx1"/>
          </a:solidFill>
          <a:latin typeface="+mn-lt"/>
          <a:ea typeface="+mn-ea"/>
        </a:defRPr>
      </a:lvl2pPr>
      <a:lvl3pPr marL="568325" indent="-169863" algn="l" rtl="0" eaLnBrk="0" fontAlgn="base" hangingPunct="0">
        <a:spcBef>
          <a:spcPct val="20000"/>
        </a:spcBef>
        <a:spcAft>
          <a:spcPct val="0"/>
        </a:spcAft>
        <a:buChar char="–"/>
        <a:defRPr sz="1200">
          <a:solidFill>
            <a:schemeClr val="tx1"/>
          </a:solidFill>
          <a:latin typeface="+mn-lt"/>
          <a:ea typeface="+mn-ea"/>
        </a:defRPr>
      </a:lvl3pPr>
      <a:lvl4pPr marL="803275" indent="-120650" algn="l" rtl="0" eaLnBrk="0" fontAlgn="base" hangingPunct="0">
        <a:spcBef>
          <a:spcPct val="20000"/>
        </a:spcBef>
        <a:spcAft>
          <a:spcPct val="0"/>
        </a:spcAft>
        <a:buSzPct val="80000"/>
        <a:buFont typeface="Times" charset="0"/>
        <a:buChar char="•"/>
        <a:defRPr sz="1100">
          <a:solidFill>
            <a:schemeClr val="tx1"/>
          </a:solidFill>
          <a:latin typeface="+mn-lt"/>
          <a:ea typeface="+mn-ea"/>
        </a:defRPr>
      </a:lvl4pPr>
      <a:lvl5pPr marL="1147763" indent="-173038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  <a:ea typeface="+mn-ea"/>
        </a:defRPr>
      </a:lvl5pPr>
      <a:lvl6pPr marL="16049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6pPr>
      <a:lvl7pPr marL="20621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7pPr>
      <a:lvl8pPr marL="25193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8pPr>
      <a:lvl9pPr marL="2976563" indent="-173038" algn="l" rtl="0" fontAlgn="base">
        <a:spcBef>
          <a:spcPct val="20000"/>
        </a:spcBef>
        <a:spcAft>
          <a:spcPct val="0"/>
        </a:spcAft>
        <a:buChar char="»"/>
        <a:defRPr sz="14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1.tif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27493"/>
            <a:ext cx="8229600" cy="970280"/>
          </a:xfrm>
        </p:spPr>
        <p:txBody>
          <a:bodyPr/>
          <a:lstStyle/>
          <a:p>
            <a:r>
              <a:rPr lang="en-US" b="1" dirty="0" smtClean="0"/>
              <a:t>COMPREHENSION QUESTIONS FOR DIALOGUE 8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95685" y="1944851"/>
            <a:ext cx="7767051" cy="3897146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Why did it take </a:t>
            </a:r>
            <a:r>
              <a:rPr lang="en-US" sz="1800" dirty="0" err="1" smtClean="0"/>
              <a:t>Cinnie</a:t>
            </a:r>
            <a:r>
              <a:rPr lang="en-US" sz="1800" dirty="0" smtClean="0"/>
              <a:t> so long to bring the food?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What did the women think about the weather?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How did the Deaf man in the line know </a:t>
            </a:r>
            <a:r>
              <a:rPr lang="en-US" sz="1800" dirty="0" err="1" smtClean="0"/>
              <a:t>Cinnie</a:t>
            </a:r>
            <a:r>
              <a:rPr lang="en-US" sz="1800" dirty="0" smtClean="0"/>
              <a:t> is Deaf?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How did </a:t>
            </a:r>
            <a:r>
              <a:rPr lang="en-US" sz="1800" dirty="0" err="1" smtClean="0"/>
              <a:t>Cinnie</a:t>
            </a:r>
            <a:r>
              <a:rPr lang="en-US" sz="1800" dirty="0" smtClean="0"/>
              <a:t> feel when she found out the man is Deaf? Why?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What is the Deaf man's name? How do he and Mary know each other?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What is Nick's wife's job?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How many children do they have? Which </a:t>
            </a:r>
            <a:r>
              <a:rPr lang="en-US" sz="1800" dirty="0" err="1" smtClean="0"/>
              <a:t>one(s</a:t>
            </a:r>
            <a:r>
              <a:rPr lang="en-US" sz="1800" dirty="0" smtClean="0"/>
              <a:t>) are deaf?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Who do the children resemble?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What role does Nick have in the Deaf community?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18449"/>
            <a:ext cx="8229600" cy="970280"/>
          </a:xfrm>
        </p:spPr>
        <p:txBody>
          <a:bodyPr/>
          <a:lstStyle/>
          <a:p>
            <a:r>
              <a:rPr lang="en-US" b="1" dirty="0" smtClean="0"/>
              <a:t>MATERIALS: "IS THAT SO?"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390315" y="902123"/>
            <a:ext cx="6951579" cy="1985463"/>
          </a:xfrm>
        </p:spPr>
        <p:txBody>
          <a:bodyPr/>
          <a:lstStyle/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Check if the </a:t>
            </a:r>
            <a:r>
              <a:rPr lang="en-US" b="1" dirty="0" smtClean="0"/>
              <a:t>information</a:t>
            </a:r>
            <a:r>
              <a:rPr lang="en-US" dirty="0" smtClean="0"/>
              <a:t> below is correct: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Statement A:	The first day of winter is December 21.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Statement B: 	The founder of Gallaudet University was hearing.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Statement C: 	Armstrong was the first person to walk on the moon.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Statement D: 	An elephant's pregnancy lasts two years.</a:t>
            </a:r>
            <a:endParaRPr lang="en-US" dirty="0"/>
          </a:p>
        </p:txBody>
      </p:sp>
      <p:sp>
        <p:nvSpPr>
          <p:cNvPr id="4" name="Content Placeholder 11"/>
          <p:cNvSpPr txBox="1">
            <a:spLocks/>
          </p:cNvSpPr>
          <p:nvPr/>
        </p:nvSpPr>
        <p:spPr bwMode="auto">
          <a:xfrm>
            <a:off x="1390315" y="2935721"/>
            <a:ext cx="6951579" cy="198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Check if the </a:t>
            </a:r>
            <a:r>
              <a:rPr lang="en-US" sz="1600" b="1" dirty="0" smtClean="0"/>
              <a:t>rumors</a:t>
            </a:r>
            <a:r>
              <a:rPr lang="en-US" sz="1600" dirty="0" smtClean="0"/>
              <a:t> below are true: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Statement E: 	John F. Kennedy had many girlfriends.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Statement F: 	The next Sign Language class session will be cancelled.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Statement G: 	The tap water in your area is polluted.  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Statement H: 	Elvis Presley had two daughters.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97264" y="2820749"/>
            <a:ext cx="609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>
            <a:off x="1497264" y="4847400"/>
            <a:ext cx="609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Content Placeholder 11"/>
          <p:cNvSpPr txBox="1">
            <a:spLocks/>
          </p:cNvSpPr>
          <p:nvPr/>
        </p:nvSpPr>
        <p:spPr bwMode="auto">
          <a:xfrm>
            <a:off x="1390315" y="4959696"/>
            <a:ext cx="6951579" cy="16710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Check others'</a:t>
            </a:r>
            <a:r>
              <a:rPr lang="en-US" sz="1600" b="1" dirty="0" smtClean="0"/>
              <a:t> opinions </a:t>
            </a:r>
            <a:r>
              <a:rPr lang="en-US" sz="1600" dirty="0" smtClean="0"/>
              <a:t>about the statements below: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Statement I: 	It's all right to drink tap water in Mexico.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Statement J: 	It's worthwhile to attend the workshop.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Statement K: 	It's all right to complain to your boss.</a:t>
            </a:r>
            <a:endParaRPr lang="en-US" sz="1600" dirty="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18449"/>
            <a:ext cx="8229600" cy="970280"/>
          </a:xfrm>
        </p:spPr>
        <p:txBody>
          <a:bodyPr/>
          <a:lstStyle/>
          <a:p>
            <a:r>
              <a:rPr lang="en-US" b="1" dirty="0" smtClean="0"/>
              <a:t>MATERIALS: "IS THAT SO?"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390315" y="902123"/>
            <a:ext cx="6550527" cy="1985463"/>
          </a:xfrm>
        </p:spPr>
        <p:txBody>
          <a:bodyPr/>
          <a:lstStyle/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Check if the </a:t>
            </a:r>
            <a:r>
              <a:rPr lang="en-US" b="1" dirty="0" smtClean="0"/>
              <a:t>hypothetical situations</a:t>
            </a:r>
            <a:r>
              <a:rPr lang="en-US" dirty="0" smtClean="0"/>
              <a:t> below could be true: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Statement L:	If you wait a few weeks to buy your airline ticket, the fare will go up.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Statement M:	If you install a Japanese-made engine in an American car, you'll damage the car.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dirty="0" smtClean="0"/>
              <a:t>Statement N:	Putting a needle over a flame will sterilize the needle.</a:t>
            </a:r>
            <a:endParaRPr lang="en-US" dirty="0"/>
          </a:p>
        </p:txBody>
      </p:sp>
      <p:sp>
        <p:nvSpPr>
          <p:cNvPr id="4" name="Content Placeholder 11"/>
          <p:cNvSpPr txBox="1">
            <a:spLocks/>
          </p:cNvSpPr>
          <p:nvPr/>
        </p:nvSpPr>
        <p:spPr bwMode="auto">
          <a:xfrm>
            <a:off x="1390315" y="3056037"/>
            <a:ext cx="6951579" cy="1985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You're curious about the following information. Check if others </a:t>
            </a:r>
            <a:r>
              <a:rPr lang="en-US" sz="1600" b="1" dirty="0" smtClean="0"/>
              <a:t>agree</a:t>
            </a:r>
            <a:r>
              <a:rPr lang="en-US" sz="1600" dirty="0" smtClean="0"/>
              <a:t>.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Statement O: 	A certain bank will be open on Saturday.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Statement P: 	The name </a:t>
            </a:r>
            <a:r>
              <a:rPr lang="en-US" sz="1600" dirty="0" err="1" smtClean="0"/>
              <a:t>Lelyveld</a:t>
            </a:r>
            <a:r>
              <a:rPr lang="en-US" sz="1600" dirty="0" smtClean="0"/>
              <a:t> is </a:t>
            </a:r>
            <a:r>
              <a:rPr lang="en-US" sz="1600" dirty="0" err="1" smtClean="0"/>
              <a:t>Norweigan</a:t>
            </a:r>
            <a:r>
              <a:rPr lang="en-US" sz="1600" dirty="0" smtClean="0"/>
              <a:t>.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Statement Q: 	The play has an interpreter for Deaf people.</a:t>
            </a:r>
          </a:p>
          <a:p>
            <a:pPr marL="1376363" indent="-1376363">
              <a:spcBef>
                <a:spcPts val="300"/>
              </a:spcBef>
              <a:spcAft>
                <a:spcPts val="600"/>
              </a:spcAft>
            </a:pPr>
            <a:r>
              <a:rPr lang="en-US" sz="1600" dirty="0" smtClean="0"/>
              <a:t>Statement R: 	Deafness runs in a certain person's family.</a:t>
            </a:r>
            <a:endParaRPr lang="en-US" sz="1600" dirty="0"/>
          </a:p>
        </p:txBody>
      </p:sp>
      <p:cxnSp>
        <p:nvCxnSpPr>
          <p:cNvPr id="6" name="Straight Connector 5"/>
          <p:cNvCxnSpPr/>
          <p:nvPr/>
        </p:nvCxnSpPr>
        <p:spPr bwMode="auto">
          <a:xfrm>
            <a:off x="1497264" y="2941065"/>
            <a:ext cx="6096000" cy="1588"/>
          </a:xfrm>
          <a:prstGeom prst="line">
            <a:avLst/>
          </a:prstGeom>
          <a:solidFill>
            <a:schemeClr val="accent1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2125580"/>
            <a:ext cx="7355840" cy="2565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2346325" algn="r"/>
                <a:tab pos="2459038" algn="l"/>
              </a:tabLst>
            </a:pPr>
            <a:r>
              <a:rPr lang="en-US" sz="1800" b="1" dirty="0" smtClean="0"/>
              <a:t>	</a:t>
            </a: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1200" y="4690713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1350206" y="3205637"/>
            <a:ext cx="672432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082675" lvl="0" indent="-1082675">
              <a:tabLst>
                <a:tab pos="2346325" algn="r"/>
                <a:tab pos="2459038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Signer A:</a:t>
            </a:r>
            <a:r>
              <a:rPr lang="en-US" sz="1800" dirty="0" smtClean="0">
                <a:solidFill>
                  <a:srgbClr val="000000"/>
                </a:solidFill>
              </a:rPr>
              <a:t>	</a:t>
            </a:r>
            <a:r>
              <a:rPr lang="en-US" sz="1800" dirty="0" smtClean="0"/>
              <a:t>describe </a:t>
            </a:r>
            <a:r>
              <a:rPr lang="en-US" sz="1800" dirty="0" smtClean="0"/>
              <a:t>someone/something, ask for help with spelling the name </a:t>
            </a:r>
            <a:r>
              <a:rPr lang="en-US" sz="1800" dirty="0" smtClean="0">
                <a:solidFill>
                  <a:srgbClr val="000000"/>
                </a:solidFill>
              </a:rPr>
              <a:t/>
            </a:r>
            <a:br>
              <a:rPr lang="en-US" sz="1800" dirty="0" smtClean="0">
                <a:solidFill>
                  <a:srgbClr val="000000"/>
                </a:solidFill>
              </a:rPr>
            </a:b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2112207" y="3800637"/>
            <a:ext cx="485273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>
              <a:tabLst>
                <a:tab pos="2346325" algn="r"/>
                <a:tab pos="2459038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B: </a:t>
            </a:r>
            <a:r>
              <a:rPr lang="en-US" sz="1800" dirty="0" smtClean="0"/>
              <a:t>spell name</a:t>
            </a:r>
            <a:endParaRPr lang="en-US" sz="1800" dirty="0" smtClean="0">
              <a:solidFill>
                <a:srgbClr val="000000"/>
              </a:solidFill>
            </a:endParaRPr>
          </a:p>
          <a:p>
            <a:pPr lvl="0">
              <a:tabLst>
                <a:tab pos="2346325" algn="r"/>
                <a:tab pos="2459038" algn="l"/>
              </a:tabLst>
            </a:pPr>
            <a:r>
              <a:rPr lang="en-US" sz="1800" b="1" dirty="0" smtClean="0">
                <a:solidFill>
                  <a:srgbClr val="000000"/>
                </a:solidFill>
              </a:rPr>
              <a:t>A: </a:t>
            </a:r>
            <a:r>
              <a:rPr lang="en-US" sz="1800" dirty="0" smtClean="0"/>
              <a:t>respond </a:t>
            </a:r>
            <a:endParaRPr lang="en-US" sz="1800" dirty="0" smtClean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310107" y="2363537"/>
            <a:ext cx="68178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b="1" dirty="0" smtClean="0">
                <a:solidFill>
                  <a:srgbClr val="000000"/>
                </a:solidFill>
              </a:rPr>
              <a:t>Situation:</a:t>
            </a:r>
            <a:r>
              <a:rPr lang="en-US" sz="1800" dirty="0" smtClean="0">
                <a:solidFill>
                  <a:srgbClr val="000000"/>
                </a:solidFill>
              </a:rPr>
              <a:t> </a:t>
            </a:r>
            <a:r>
              <a:rPr lang="en-US" sz="1800" dirty="0" smtClean="0"/>
              <a:t>Signer A wants to talk about someone or something, but can only think of the first few letters of the name.</a:t>
            </a:r>
            <a:endParaRPr lang="en-US" sz="1800" dirty="0"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2125580"/>
            <a:ext cx="7355840" cy="2565133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2346325" algn="r"/>
                <a:tab pos="2459038" algn="l"/>
              </a:tabLst>
            </a:pPr>
            <a:r>
              <a:rPr lang="en-US" sz="1800" b="1" dirty="0" smtClean="0"/>
              <a:t>	</a:t>
            </a:r>
            <a:endParaRPr lang="en-US" sz="1800" dirty="0" smtClean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1200" y="4690713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8318" y="2938380"/>
            <a:ext cx="545431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Mary has just returned from her vacation. She and her </a:t>
            </a:r>
            <a:r>
              <a:rPr lang="en-US" sz="1800" dirty="0" err="1" smtClean="0">
                <a:solidFill>
                  <a:srgbClr val="000000"/>
                </a:solidFill>
              </a:rPr>
              <a:t>housesitter</a:t>
            </a:r>
            <a:r>
              <a:rPr lang="en-US" sz="1800" dirty="0" smtClean="0">
                <a:solidFill>
                  <a:srgbClr val="000000"/>
                </a:solidFill>
              </a:rPr>
              <a:t>, </a:t>
            </a:r>
            <a:r>
              <a:rPr lang="en-US" sz="1800" dirty="0" err="1" smtClean="0">
                <a:solidFill>
                  <a:srgbClr val="000000"/>
                </a:solidFill>
              </a:rPr>
              <a:t>Darah</a:t>
            </a:r>
            <a:r>
              <a:rPr lang="en-US" sz="1800" dirty="0" smtClean="0">
                <a:solidFill>
                  <a:srgbClr val="000000"/>
                </a:solidFill>
              </a:rPr>
              <a:t>, meet again to share what happened during her absence.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773494"/>
            <a:ext cx="8229600" cy="970280"/>
          </a:xfrm>
        </p:spPr>
        <p:txBody>
          <a:bodyPr/>
          <a:lstStyle/>
          <a:p>
            <a:r>
              <a:rPr lang="en-US" b="1" dirty="0" smtClean="0"/>
              <a:t>MAKING CONNECTIONS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95685" y="1690852"/>
            <a:ext cx="7767051" cy="4324938"/>
          </a:xfrm>
        </p:spPr>
        <p:txBody>
          <a:bodyPr/>
          <a:lstStyle/>
          <a:p>
            <a:pPr marL="1376363" indent="-1376363"/>
            <a:r>
              <a:rPr lang="en-US" sz="1800" b="1" dirty="0" smtClean="0"/>
              <a:t>Players</a:t>
            </a:r>
            <a:r>
              <a:rPr lang="en-US" sz="1800" dirty="0" smtClean="0"/>
              <a:t>: interviewer, focus person and good friend</a:t>
            </a:r>
          </a:p>
          <a:p>
            <a:pPr marL="1376363" indent="-1376363"/>
            <a:r>
              <a:rPr lang="en-US" sz="1800" dirty="0" smtClean="0"/>
              <a:t> </a:t>
            </a:r>
          </a:p>
          <a:p>
            <a:pPr marL="1376363" indent="-1376363">
              <a:spcBef>
                <a:spcPts val="24"/>
              </a:spcBef>
              <a:spcAft>
                <a:spcPts val="0"/>
              </a:spcAft>
            </a:pPr>
            <a:r>
              <a:rPr lang="en-US" sz="1800" b="1" dirty="0" smtClean="0"/>
              <a:t>Situation 1</a:t>
            </a:r>
            <a:r>
              <a:rPr lang="en-US" sz="1800" dirty="0" smtClean="0"/>
              <a:t>:	An interviewer asks the focus person general questions about his/her life.</a:t>
            </a:r>
            <a:br>
              <a:rPr lang="en-US" sz="1800" dirty="0" smtClean="0"/>
            </a:br>
            <a:r>
              <a:rPr lang="en-US" sz="1800" dirty="0" smtClean="0"/>
              <a:t/>
            </a:r>
            <a:br>
              <a:rPr lang="en-US" sz="1800" dirty="0" smtClean="0"/>
            </a:br>
            <a:r>
              <a:rPr lang="en-US" sz="1800" dirty="0" smtClean="0"/>
              <a:t>Topics:</a:t>
            </a:r>
          </a:p>
          <a:p>
            <a:pPr marL="1376363" indent="-1376363"/>
            <a:endParaRPr lang="en-US" sz="1800" b="1" dirty="0" smtClean="0"/>
          </a:p>
          <a:p>
            <a:pPr marL="1376363" indent="-1376363"/>
            <a:endParaRPr lang="en-US" sz="1800" b="1" dirty="0" smtClean="0"/>
          </a:p>
          <a:p>
            <a:pPr marL="1376363" indent="-1376363"/>
            <a:r>
              <a:rPr lang="en-US" sz="1800" b="1" dirty="0" smtClean="0"/>
              <a:t>Situation 2</a:t>
            </a:r>
            <a:r>
              <a:rPr lang="en-US" sz="1800" dirty="0" smtClean="0"/>
              <a:t>:	The focus person talks with a good friend to share more detailed or personal information about the topics above.</a:t>
            </a:r>
          </a:p>
          <a:p>
            <a:pPr marL="1376363" indent="-1376363"/>
            <a:r>
              <a:rPr lang="en-US" sz="1800" dirty="0" smtClean="0"/>
              <a:t> </a:t>
            </a:r>
          </a:p>
          <a:p>
            <a:pPr marL="1376363" indent="-1376363"/>
            <a:r>
              <a:rPr lang="en-US" sz="1800" b="1" dirty="0" smtClean="0"/>
              <a:t>Situation 3</a:t>
            </a:r>
            <a:r>
              <a:rPr lang="en-US" sz="1800" dirty="0" smtClean="0"/>
              <a:t>:	The interviewer talks with the good friend. They both share information about the focus person.</a:t>
            </a:r>
            <a:endParaRPr lang="en-US" sz="1800" dirty="0"/>
          </a:p>
        </p:txBody>
      </p:sp>
      <p:sp>
        <p:nvSpPr>
          <p:cNvPr id="4" name="Rectangle 3"/>
          <p:cNvSpPr/>
          <p:nvPr/>
        </p:nvSpPr>
        <p:spPr>
          <a:xfrm>
            <a:off x="3074736" y="3114561"/>
            <a:ext cx="4785896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/>
              <a:t>family </a:t>
            </a:r>
            <a:br>
              <a:rPr lang="en-US" sz="1800" dirty="0" smtClean="0"/>
            </a:br>
            <a:r>
              <a:rPr lang="en-US" sz="1800" dirty="0" smtClean="0"/>
              <a:t>educational background</a:t>
            </a:r>
          </a:p>
          <a:p>
            <a:r>
              <a:rPr lang="en-US" sz="1800" dirty="0" smtClean="0"/>
              <a:t>occupation</a:t>
            </a:r>
          </a:p>
          <a:p>
            <a:r>
              <a:rPr lang="en-US" sz="1800" dirty="0" smtClean="0"/>
              <a:t> </a:t>
            </a:r>
            <a:endParaRPr lang="en-US" sz="1800" dirty="0"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1"/>
          <p:cNvSpPr txBox="1">
            <a:spLocks/>
          </p:cNvSpPr>
          <p:nvPr/>
        </p:nvSpPr>
        <p:spPr bwMode="auto">
          <a:xfrm>
            <a:off x="457201" y="824830"/>
            <a:ext cx="3606800" cy="9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>
                <a:latin typeface="+mn-lt"/>
                <a:cs typeface="Arial Black"/>
              </a:rPr>
              <a:t>Interviewer</a:t>
            </a:r>
          </a:p>
          <a:p>
            <a:pPr algn="ctr"/>
            <a:r>
              <a:rPr lang="en-US" sz="1300" dirty="0" smtClean="0">
                <a:latin typeface="+mn-lt"/>
                <a:cs typeface="Arial Black"/>
              </a:rPr>
              <a:t>(B)</a:t>
            </a:r>
            <a:endParaRPr kumimoji="0" lang="en-US" sz="13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j-ea"/>
              <a:cs typeface="Arial Black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46246"/>
            <a:ext cx="8229600" cy="970280"/>
          </a:xfrm>
        </p:spPr>
        <p:txBody>
          <a:bodyPr/>
          <a:lstStyle/>
          <a:p>
            <a:r>
              <a:rPr lang="en-US" sz="1300" dirty="0" smtClean="0">
                <a:latin typeface="+mn-lt"/>
                <a:cs typeface="Arial Black"/>
              </a:rPr>
              <a:t>Focus Person</a:t>
            </a:r>
            <a:br>
              <a:rPr lang="en-US" sz="1300" dirty="0" smtClean="0">
                <a:latin typeface="+mn-lt"/>
                <a:cs typeface="Arial Black"/>
              </a:rPr>
            </a:br>
            <a:r>
              <a:rPr lang="en-US" sz="1300" dirty="0" smtClean="0">
                <a:latin typeface="+mn-lt"/>
                <a:cs typeface="Arial Black"/>
              </a:rPr>
              <a:t>(A)</a:t>
            </a:r>
            <a:br>
              <a:rPr lang="en-US" sz="1300" dirty="0" smtClean="0">
                <a:latin typeface="+mn-lt"/>
                <a:cs typeface="Arial Black"/>
              </a:rPr>
            </a:br>
            <a:r>
              <a:rPr lang="en-US" sz="1300" dirty="0" smtClean="0">
                <a:latin typeface="+mn-lt"/>
                <a:cs typeface="Arial Black"/>
              </a:rPr>
              <a:t>will tell </a:t>
            </a:r>
            <a:endParaRPr lang="en-US" sz="1300" dirty="0">
              <a:latin typeface="+mn-lt"/>
              <a:cs typeface="Arial Black"/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688493" y="1513749"/>
            <a:ext cx="3138800" cy="34932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73038" indent="-173038"/>
            <a:r>
              <a:rPr lang="en-US" sz="1300" dirty="0" smtClean="0">
                <a:latin typeface="+mn-lt"/>
                <a:cs typeface="Arial Black"/>
              </a:rPr>
              <a:t>the following general information</a:t>
            </a:r>
          </a:p>
          <a:p>
            <a:pPr marL="173038" indent="-173038"/>
            <a:endParaRPr lang="en-US" sz="1300" dirty="0" smtClean="0">
              <a:latin typeface="+mn-lt"/>
              <a:cs typeface="Arial Black"/>
            </a:endParaRPr>
          </a:p>
          <a:p>
            <a:pPr marL="173038" indent="-173038"/>
            <a:r>
              <a:rPr lang="en-US" sz="1300" u="sng" dirty="0" smtClean="0">
                <a:latin typeface="+mn-lt"/>
                <a:cs typeface="Arial Black"/>
              </a:rPr>
              <a:t>family</a:t>
            </a:r>
            <a:endParaRPr lang="en-US" sz="1300" dirty="0" smtClean="0">
              <a:latin typeface="+mn-lt"/>
              <a:cs typeface="Arial Black"/>
            </a:endParaRPr>
          </a:p>
          <a:p>
            <a:pPr marL="173038" indent="-173038"/>
            <a:r>
              <a:rPr lang="en-US" sz="1300" dirty="0" smtClean="0">
                <a:latin typeface="+mn-lt"/>
                <a:cs typeface="Arial Black"/>
              </a:rPr>
              <a:t>how many brothers and sisters</a:t>
            </a:r>
          </a:p>
          <a:p>
            <a:pPr marL="173038" indent="-173038"/>
            <a:r>
              <a:rPr lang="en-US" sz="1300" dirty="0" smtClean="0">
                <a:latin typeface="+mn-lt"/>
                <a:cs typeface="Arial Black"/>
              </a:rPr>
              <a:t>or children</a:t>
            </a:r>
          </a:p>
          <a:p>
            <a:pPr marL="173038" indent="-173038"/>
            <a:r>
              <a:rPr lang="en-US" sz="1300" dirty="0" smtClean="0">
                <a:latin typeface="+mn-lt"/>
                <a:cs typeface="Arial Black"/>
              </a:rPr>
              <a:t> 	- their names</a:t>
            </a:r>
          </a:p>
          <a:p>
            <a:pPr marL="173038" indent="-173038"/>
            <a:r>
              <a:rPr lang="en-US" sz="1300" dirty="0" smtClean="0">
                <a:latin typeface="+mn-lt"/>
                <a:cs typeface="Arial Black"/>
              </a:rPr>
              <a:t> 	- their ages</a:t>
            </a:r>
          </a:p>
          <a:p>
            <a:pPr marL="173038" indent="-173038"/>
            <a:r>
              <a:rPr lang="en-US" sz="1300" dirty="0" smtClean="0">
                <a:latin typeface="+mn-lt"/>
                <a:cs typeface="Arial Black"/>
              </a:rPr>
              <a:t>marriages	</a:t>
            </a:r>
          </a:p>
          <a:p>
            <a:pPr marL="173038" indent="-173038"/>
            <a:endParaRPr lang="en-US" sz="1300" dirty="0" smtClean="0">
              <a:latin typeface="+mn-lt"/>
              <a:cs typeface="Arial Black"/>
            </a:endParaRPr>
          </a:p>
          <a:p>
            <a:pPr marL="173038" indent="-173038"/>
            <a:r>
              <a:rPr lang="en-US" sz="1300" u="sng" dirty="0" smtClean="0">
                <a:latin typeface="+mn-lt"/>
                <a:cs typeface="Arial Black"/>
              </a:rPr>
              <a:t>educational background</a:t>
            </a:r>
          </a:p>
          <a:p>
            <a:pPr marL="173038" indent="-173038"/>
            <a:r>
              <a:rPr lang="en-US" sz="1300" dirty="0" smtClean="0">
                <a:latin typeface="+mn-lt"/>
                <a:cs typeface="Arial Black"/>
              </a:rPr>
              <a:t>degrees, if any</a:t>
            </a:r>
          </a:p>
          <a:p>
            <a:pPr marL="173038" indent="-173038"/>
            <a:r>
              <a:rPr lang="en-US" sz="1300" dirty="0" smtClean="0">
                <a:latin typeface="+mn-lt"/>
                <a:cs typeface="Arial Black"/>
              </a:rPr>
              <a:t>names of schools/colleges</a:t>
            </a:r>
          </a:p>
          <a:p>
            <a:pPr marL="173038" indent="-173038"/>
            <a:r>
              <a:rPr lang="en-US" sz="1300" dirty="0" smtClean="0">
                <a:latin typeface="+mn-lt"/>
                <a:cs typeface="Arial Black"/>
              </a:rPr>
              <a:t>major</a:t>
            </a:r>
          </a:p>
          <a:p>
            <a:pPr marL="173038" indent="-173038"/>
            <a:endParaRPr lang="en-US" sz="1300" dirty="0" smtClean="0">
              <a:latin typeface="+mn-lt"/>
              <a:cs typeface="Arial Black"/>
            </a:endParaRPr>
          </a:p>
          <a:p>
            <a:pPr marL="173038" indent="-173038"/>
            <a:r>
              <a:rPr lang="en-US" sz="1300" u="sng" dirty="0" smtClean="0">
                <a:latin typeface="+mn-lt"/>
                <a:cs typeface="Arial Black"/>
              </a:rPr>
              <a:t>occupation</a:t>
            </a:r>
          </a:p>
          <a:p>
            <a:pPr marL="173038" indent="-173038"/>
            <a:r>
              <a:rPr lang="en-US" sz="1300" dirty="0" smtClean="0">
                <a:latin typeface="+mn-lt"/>
                <a:cs typeface="Arial Black"/>
              </a:rPr>
              <a:t>position title</a:t>
            </a:r>
          </a:p>
          <a:p>
            <a:pPr marL="173038" indent="-173038"/>
            <a:r>
              <a:rPr lang="en-US" sz="1300" dirty="0" smtClean="0">
                <a:latin typeface="+mn-lt"/>
                <a:cs typeface="Arial Black"/>
              </a:rPr>
              <a:t>place of work </a:t>
            </a:r>
            <a:endParaRPr lang="en-US" sz="1300" dirty="0">
              <a:latin typeface="+mn-lt"/>
              <a:cs typeface="Arial Black"/>
            </a:endParaRPr>
          </a:p>
        </p:txBody>
      </p:sp>
      <p:sp>
        <p:nvSpPr>
          <p:cNvPr id="12" name="Title 1"/>
          <p:cNvSpPr txBox="1">
            <a:spLocks/>
          </p:cNvSpPr>
          <p:nvPr/>
        </p:nvSpPr>
        <p:spPr bwMode="auto">
          <a:xfrm>
            <a:off x="5102708" y="824830"/>
            <a:ext cx="3606800" cy="970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algn="ctr"/>
            <a:r>
              <a:rPr lang="en-US" sz="1300" dirty="0" smtClean="0">
                <a:latin typeface="+mn-lt"/>
                <a:cs typeface="Arial Black"/>
              </a:rPr>
              <a:t>Good Friend</a:t>
            </a:r>
          </a:p>
          <a:p>
            <a:pPr algn="ctr"/>
            <a:r>
              <a:rPr lang="en-US" sz="1300" dirty="0" smtClean="0">
                <a:latin typeface="+mn-lt"/>
                <a:cs typeface="Arial Black"/>
              </a:rPr>
              <a:t> (C)</a:t>
            </a:r>
            <a:endParaRPr lang="en-US" sz="1300" dirty="0">
              <a:latin typeface="+mn-lt"/>
              <a:cs typeface="Arial Black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334000" y="1513749"/>
            <a:ext cx="3382211" cy="489364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the following detailed information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 </a:t>
            </a:r>
          </a:p>
          <a:p>
            <a:pPr marL="227013" indent="-227013"/>
            <a:r>
              <a:rPr lang="en-US" sz="1300" u="sng" dirty="0" smtClean="0">
                <a:latin typeface="+mn-lt"/>
                <a:cs typeface="Arial Black"/>
              </a:rPr>
              <a:t>family</a:t>
            </a:r>
            <a:endParaRPr lang="en-US" sz="1300" dirty="0" smtClean="0">
              <a:latin typeface="+mn-lt"/>
              <a:cs typeface="Arial Black"/>
            </a:endParaRP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relationships with others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likes and dislikes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family secrets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talents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accomplishments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nationality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divorces/remarriages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 </a:t>
            </a:r>
          </a:p>
          <a:p>
            <a:pPr marL="227013" indent="-227013"/>
            <a:r>
              <a:rPr lang="en-US" sz="1300" u="sng" dirty="0" smtClean="0">
                <a:latin typeface="+mn-lt"/>
                <a:cs typeface="Arial Black"/>
              </a:rPr>
              <a:t>educational background</a:t>
            </a:r>
            <a:endParaRPr lang="en-US" sz="1300" dirty="0" smtClean="0">
              <a:latin typeface="+mn-lt"/>
              <a:cs typeface="Arial Black"/>
            </a:endParaRP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accomplishments or 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	achievements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failures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likes and dislikes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extracurricular activities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positions held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 </a:t>
            </a:r>
          </a:p>
          <a:p>
            <a:pPr marL="227013" indent="-227013"/>
            <a:r>
              <a:rPr lang="en-US" sz="1300" u="sng" dirty="0" smtClean="0">
                <a:latin typeface="+mn-lt"/>
                <a:cs typeface="Arial Black"/>
              </a:rPr>
              <a:t>occupation</a:t>
            </a:r>
            <a:endParaRPr lang="en-US" sz="1300" dirty="0" smtClean="0">
              <a:latin typeface="+mn-lt"/>
              <a:cs typeface="Arial Black"/>
            </a:endParaRP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your opinions 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specific responsibilities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accomplishments</a:t>
            </a:r>
          </a:p>
          <a:p>
            <a:pPr marL="227013" indent="-227013"/>
            <a:r>
              <a:rPr lang="en-US" sz="1300" dirty="0" smtClean="0">
                <a:latin typeface="+mn-lt"/>
                <a:cs typeface="Arial Black"/>
              </a:rPr>
              <a:t>office gossip</a:t>
            </a:r>
            <a:endParaRPr lang="en-US" sz="1300" dirty="0">
              <a:latin typeface="+mn-lt"/>
              <a:cs typeface="Arial Black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0"/>
          <p:cNvSpPr txBox="1">
            <a:spLocks/>
          </p:cNvSpPr>
          <p:nvPr/>
        </p:nvSpPr>
        <p:spPr bwMode="auto">
          <a:xfrm>
            <a:off x="470568" y="267366"/>
            <a:ext cx="8229600" cy="6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Introduction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" name="Content Placeholder 11"/>
          <p:cNvSpPr txBox="1">
            <a:spLocks/>
          </p:cNvSpPr>
          <p:nvPr/>
        </p:nvSpPr>
        <p:spPr bwMode="auto">
          <a:xfrm>
            <a:off x="1256633" y="714959"/>
            <a:ext cx="6911472" cy="111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 Pedersen’s immediate family members are all deaf.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kern="0" dirty="0" smtClean="0">
                <a:latin typeface="+mn-lt"/>
                <a:ea typeface="+mn-ea"/>
                <a:cs typeface="+mn-cs"/>
              </a:rPr>
              <a:t>His mother’s side is Italian (</a:t>
            </a:r>
            <a:r>
              <a:rPr lang="en-US" sz="1600" kern="0" dirty="0" err="1" smtClean="0">
                <a:latin typeface="+mn-lt"/>
                <a:ea typeface="+mn-ea"/>
                <a:cs typeface="+mn-cs"/>
              </a:rPr>
              <a:t>Ponsetti</a:t>
            </a:r>
            <a:r>
              <a:rPr lang="en-US" sz="1600" kern="0" dirty="0" smtClean="0">
                <a:latin typeface="+mn-lt"/>
                <a:ea typeface="+mn-ea"/>
                <a:cs typeface="+mn-cs"/>
              </a:rPr>
              <a:t>).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Hi</a:t>
            </a:r>
            <a:r>
              <a:rPr lang="en-US" sz="1600" kern="0" dirty="0" err="1" smtClean="0">
                <a:latin typeface="+mn-lt"/>
                <a:ea typeface="+mn-ea"/>
                <a:cs typeface="+mn-cs"/>
              </a:rPr>
              <a:t>s</a:t>
            </a:r>
            <a:r>
              <a:rPr lang="en-US" sz="1600" kern="0" dirty="0" smtClean="0">
                <a:latin typeface="+mn-lt"/>
                <a:ea typeface="+mn-ea"/>
                <a:cs typeface="+mn-cs"/>
              </a:rPr>
              <a:t> father’s side is Scandinavian (</a:t>
            </a:r>
            <a:r>
              <a:rPr lang="en-US" sz="1600" kern="0" dirty="0" err="1" smtClean="0">
                <a:latin typeface="+mn-lt"/>
                <a:ea typeface="+mn-ea"/>
                <a:cs typeface="+mn-cs"/>
              </a:rPr>
              <a:t>Tinsett</a:t>
            </a:r>
            <a:r>
              <a:rPr lang="en-US" sz="1600" kern="0" dirty="0" smtClean="0">
                <a:latin typeface="+mn-lt"/>
                <a:ea typeface="+mn-ea"/>
                <a:cs typeface="+mn-cs"/>
              </a:rPr>
              <a:t>).</a:t>
            </a:r>
          </a:p>
        </p:txBody>
      </p:sp>
      <p:sp>
        <p:nvSpPr>
          <p:cNvPr id="4" name="Title 10"/>
          <p:cNvSpPr txBox="1">
            <a:spLocks/>
          </p:cNvSpPr>
          <p:nvPr/>
        </p:nvSpPr>
        <p:spPr bwMode="auto">
          <a:xfrm>
            <a:off x="470568" y="1616244"/>
            <a:ext cx="8229600" cy="6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Body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Content Placeholder 11"/>
          <p:cNvSpPr txBox="1">
            <a:spLocks/>
          </p:cNvSpPr>
          <p:nvPr/>
        </p:nvSpPr>
        <p:spPr bwMode="auto">
          <a:xfrm>
            <a:off x="1256633" y="2090572"/>
            <a:ext cx="6911472" cy="3764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kern="0" dirty="0" smtClean="0">
                <a:latin typeface="+mn-lt"/>
                <a:ea typeface="+mn-ea"/>
                <a:cs typeface="+mn-cs"/>
              </a:rPr>
              <a:t>When Ken was a child, his father died. Hi maternal grandfather raised Ken’s family.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kern="0" dirty="0" smtClean="0">
                <a:latin typeface="+mn-lt"/>
                <a:ea typeface="+mn-ea"/>
                <a:cs typeface="+mn-cs"/>
              </a:rPr>
              <a:t>His family maternal grandfather died a few years ago. Ken’s sister started thinking about family roots and decided to fly to Europe he previous summer.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kern="0" dirty="0" smtClean="0">
                <a:latin typeface="+mn-lt"/>
                <a:ea typeface="+mn-ea"/>
                <a:cs typeface="+mn-cs"/>
              </a:rPr>
              <a:t>She went to her grandfather’s birthplace in a town near Milano. She visited the graveyard of the </a:t>
            </a:r>
            <a:r>
              <a:rPr lang="en-US" sz="1600" kern="0" dirty="0" err="1" smtClean="0">
                <a:latin typeface="+mn-lt"/>
                <a:ea typeface="+mn-ea"/>
                <a:cs typeface="+mn-cs"/>
              </a:rPr>
              <a:t>Ponsettii</a:t>
            </a:r>
            <a:r>
              <a:rPr lang="en-US" sz="1600" kern="0" dirty="0" smtClean="0">
                <a:latin typeface="+mn-lt"/>
                <a:ea typeface="+mn-ea"/>
                <a:cs typeface="+mn-cs"/>
              </a:rPr>
              <a:t> family, and also the house where her grandfather used to live. (He left Italy at the age of 15.)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kern="0" dirty="0" smtClean="0">
                <a:latin typeface="+mn-lt"/>
                <a:ea typeface="+mn-ea"/>
                <a:cs typeface="+mn-cs"/>
              </a:rPr>
              <a:t>She flew to a small town in the north of Finland (near the Arctic Circle) and saw the graveyard of the </a:t>
            </a:r>
            <a:r>
              <a:rPr lang="en-US" sz="1600" kern="0" dirty="0" err="1" smtClean="0">
                <a:latin typeface="+mn-lt"/>
                <a:ea typeface="+mn-ea"/>
                <a:cs typeface="+mn-cs"/>
              </a:rPr>
              <a:t>Tinsett</a:t>
            </a:r>
            <a:r>
              <a:rPr lang="en-US" sz="1600" kern="0" dirty="0" smtClean="0">
                <a:latin typeface="+mn-lt"/>
                <a:ea typeface="+mn-ea"/>
                <a:cs typeface="+mn-cs"/>
              </a:rPr>
              <a:t> family.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lang="en-US" sz="1600" kern="0" dirty="0" smtClean="0">
                <a:latin typeface="+mn-lt"/>
                <a:ea typeface="+mn-ea"/>
                <a:cs typeface="+mn-cs"/>
              </a:rPr>
              <a:t>On her return to the States, she shared the photographs from her trip with her family.</a:t>
            </a:r>
          </a:p>
        </p:txBody>
      </p:sp>
      <p:sp>
        <p:nvSpPr>
          <p:cNvPr id="6" name="Title 10"/>
          <p:cNvSpPr txBox="1">
            <a:spLocks/>
          </p:cNvSpPr>
          <p:nvPr/>
        </p:nvSpPr>
        <p:spPr bwMode="auto">
          <a:xfrm>
            <a:off x="470568" y="5142840"/>
            <a:ext cx="8229600" cy="6149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Closing</a:t>
            </a:r>
            <a:endParaRPr kumimoji="0" lang="en-US" sz="2400" b="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7" name="Content Placeholder 11"/>
          <p:cNvSpPr txBox="1">
            <a:spLocks/>
          </p:cNvSpPr>
          <p:nvPr/>
        </p:nvSpPr>
        <p:spPr bwMode="auto">
          <a:xfrm>
            <a:off x="1256633" y="5590433"/>
            <a:ext cx="6911472" cy="1116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ts val="300"/>
              </a:spcBef>
              <a:spcAft>
                <a:spcPts val="0"/>
              </a:spcAft>
              <a:buClrTx/>
              <a:buSzTx/>
              <a:defRPr/>
            </a:pPr>
            <a:r>
              <a:rPr kumimoji="0" lang="en-US" sz="16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Ken’s sister’s curiosity was still not satisfied.</a:t>
            </a:r>
            <a:r>
              <a:rPr kumimoji="0" lang="en-US" sz="1600" b="0" i="0" u="none" strike="noStrike" kern="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She wanted to know if there had been any ancestors who were </a:t>
            </a:r>
            <a:r>
              <a:rPr lang="en-US" sz="1600" kern="0" dirty="0" smtClean="0">
                <a:latin typeface="+mn-lt"/>
                <a:ea typeface="+mn-ea"/>
                <a:cs typeface="+mn-cs"/>
              </a:rPr>
              <a:t>Deaf. She trace the family roots and found that they had many Deaf ancestors.</a:t>
            </a: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86_U17.tif"/>
          <p:cNvPicPr>
            <a:picLocks noChangeAspect="1"/>
          </p:cNvPicPr>
          <p:nvPr/>
        </p:nvPicPr>
        <p:blipFill>
          <a:blip r:embed="rId3"/>
          <a:srcRect l="9525" t="14815" r="11557" b="6628"/>
          <a:stretch>
            <a:fillRect/>
          </a:stretch>
        </p:blipFill>
        <p:spPr>
          <a:xfrm>
            <a:off x="1189789" y="735264"/>
            <a:ext cx="6938211" cy="5387474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454526" y="1604210"/>
            <a:ext cx="8234948" cy="3707865"/>
            <a:chOff x="711200" y="842211"/>
            <a:chExt cx="7721600" cy="3841549"/>
          </a:xfrm>
        </p:grpSpPr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883920" y="842211"/>
              <a:ext cx="7355840" cy="37094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dirty="0" smtClean="0"/>
            </a:p>
            <a:p>
              <a:pPr algn="ctr"/>
              <a:r>
                <a:rPr lang="en-US" sz="1800" dirty="0" smtClean="0"/>
                <a:t>In Dialogue 9, Dennis Waterhouse talks about his surname, his ancestry, and possible causes of his deafness.</a:t>
              </a:r>
              <a:br>
                <a:rPr lang="en-US" sz="1800" dirty="0" smtClean="0"/>
              </a:br>
              <a:endParaRPr lang="en-US" sz="1800" dirty="0" smtClean="0"/>
            </a:p>
            <a:p>
              <a:pPr algn="ctr"/>
              <a:r>
                <a:rPr lang="en-US" sz="1800" dirty="0" smtClean="0"/>
                <a:t>Look for the following:</a:t>
              </a:r>
            </a:p>
          </p:txBody>
        </p:sp>
        <p:sp>
          <p:nvSpPr>
            <p:cNvPr id="5" name="Content Placeholder 2"/>
            <p:cNvSpPr txBox="1">
              <a:spLocks/>
            </p:cNvSpPr>
            <p:nvPr/>
          </p:nvSpPr>
          <p:spPr bwMode="auto">
            <a:xfrm>
              <a:off x="711200" y="4551680"/>
              <a:ext cx="7721600" cy="132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7" name="Rectangle 6"/>
          <p:cNvSpPr/>
          <p:nvPr/>
        </p:nvSpPr>
        <p:spPr>
          <a:xfrm>
            <a:off x="2446417" y="3216792"/>
            <a:ext cx="4572000" cy="14773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3038" indent="-173038">
              <a:buFont typeface="Arial"/>
              <a:buChar char="•"/>
            </a:pPr>
            <a:r>
              <a:rPr lang="en-US" sz="1800" dirty="0" smtClean="0"/>
              <a:t>family's original name</a:t>
            </a:r>
          </a:p>
          <a:p>
            <a:pPr marL="173038" indent="-173038">
              <a:buFont typeface="Arial"/>
              <a:buChar char="•"/>
            </a:pPr>
            <a:r>
              <a:rPr lang="en-US" sz="1800" dirty="0" smtClean="0"/>
              <a:t>nationality</a:t>
            </a:r>
          </a:p>
          <a:p>
            <a:pPr marL="173038" indent="-173038">
              <a:buFont typeface="Arial"/>
              <a:buChar char="•"/>
            </a:pPr>
            <a:r>
              <a:rPr lang="en-US" sz="1800" dirty="0" smtClean="0"/>
              <a:t>genetic trait in his family </a:t>
            </a:r>
          </a:p>
          <a:p>
            <a:pPr marL="173038" indent="-173038">
              <a:buFont typeface="Arial"/>
              <a:buChar char="•"/>
            </a:pPr>
            <a:r>
              <a:rPr lang="en-US" sz="1800" dirty="0" smtClean="0"/>
              <a:t>three possible causes of his deafness</a:t>
            </a:r>
          </a:p>
          <a:p>
            <a:pPr marL="173038" indent="-173038">
              <a:buFont typeface="Arial"/>
              <a:buChar char="•"/>
            </a:pPr>
            <a:r>
              <a:rPr lang="en-US" sz="1800" dirty="0" smtClean="0"/>
              <a:t>how his daughter's hearing was tested</a:t>
            </a:r>
            <a:endParaRPr lang="en-US" sz="1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1158" y="2125582"/>
            <a:ext cx="8261684" cy="2713786"/>
            <a:chOff x="711200" y="842211"/>
            <a:chExt cx="7721600" cy="3892163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 bwMode="auto">
            <a:xfrm>
              <a:off x="883920" y="842211"/>
              <a:ext cx="7355840" cy="37094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dirty="0" smtClean="0"/>
            </a:p>
            <a:p>
              <a:pPr algn="ctr"/>
              <a:r>
                <a:rPr lang="en-US" sz="1800" dirty="0" smtClean="0"/>
                <a:t>Look for:</a:t>
              </a:r>
            </a:p>
          </p:txBody>
        </p:sp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711200" y="4551680"/>
              <a:ext cx="7721600" cy="18269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446417" y="2895953"/>
            <a:ext cx="4572000" cy="1477328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3038" indent="-173038">
              <a:buFont typeface="Arial"/>
              <a:buChar char="•"/>
            </a:pPr>
            <a:r>
              <a:rPr lang="en-US" sz="1800" dirty="0" smtClean="0"/>
              <a:t>how people get or direct attention</a:t>
            </a:r>
          </a:p>
          <a:p>
            <a:pPr marL="173038" indent="-173038">
              <a:buFont typeface="Arial"/>
              <a:buChar char="•"/>
            </a:pPr>
            <a:r>
              <a:rPr lang="en-US" sz="1800" dirty="0" smtClean="0"/>
              <a:t>how people respond to information</a:t>
            </a:r>
          </a:p>
          <a:p>
            <a:pPr marL="173038" indent="-173038">
              <a:buFont typeface="Arial"/>
              <a:buChar char="•"/>
            </a:pPr>
            <a:r>
              <a:rPr lang="en-US" sz="1800" dirty="0" smtClean="0"/>
              <a:t>how people resume the topic of conversation</a:t>
            </a:r>
          </a:p>
          <a:p>
            <a:pPr marL="173038" indent="-173038">
              <a:buFont typeface="Arial"/>
              <a:buChar char="•"/>
            </a:pPr>
            <a:r>
              <a:rPr lang="en-US" sz="1800" dirty="0" smtClean="0"/>
              <a:t>how people keep each other informed </a:t>
            </a:r>
            <a:endParaRPr lang="en-US" sz="18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41158" y="2486526"/>
            <a:ext cx="8261684" cy="2339474"/>
            <a:chOff x="711200" y="842211"/>
            <a:chExt cx="7721600" cy="3979626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 bwMode="auto">
            <a:xfrm>
              <a:off x="883920" y="842211"/>
              <a:ext cx="7355840" cy="37094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n-US" sz="1800" dirty="0" smtClean="0"/>
            </a:p>
            <a:p>
              <a:pPr algn="ctr"/>
              <a:r>
                <a:rPr lang="en-US" sz="1800" dirty="0" smtClean="0"/>
                <a:t>Directing Attention</a:t>
              </a:r>
              <a:endParaRPr lang="en-US" sz="1800" dirty="0"/>
            </a:p>
          </p:txBody>
        </p:sp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711200" y="4551680"/>
              <a:ext cx="7721600" cy="270157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2072100" y="3243531"/>
            <a:ext cx="5293899" cy="92333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173038" indent="-173038">
              <a:buFont typeface="Arial"/>
              <a:buChar char="•"/>
            </a:pPr>
            <a:r>
              <a:rPr lang="en-US" sz="1800" dirty="0" smtClean="0"/>
              <a:t>directing attention of one person to another</a:t>
            </a:r>
          </a:p>
          <a:p>
            <a:pPr marL="173038" indent="-173038">
              <a:buFont typeface="Arial"/>
              <a:buChar char="•"/>
            </a:pPr>
            <a:r>
              <a:rPr lang="en-US" sz="1800" dirty="0" smtClean="0"/>
              <a:t>getting the attention of everybody in the room</a:t>
            </a:r>
          </a:p>
          <a:p>
            <a:pPr marL="173038" indent="-173038">
              <a:buFont typeface="Arial"/>
              <a:buChar char="•"/>
            </a:pPr>
            <a:r>
              <a:rPr lang="en-US" sz="1800" dirty="0" smtClean="0"/>
              <a:t>getting attention from outside a group of people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454526" y="1604210"/>
            <a:ext cx="8234948" cy="3707865"/>
            <a:chOff x="711200" y="842211"/>
            <a:chExt cx="7721600" cy="3841549"/>
          </a:xfrm>
        </p:grpSpPr>
        <p:sp>
          <p:nvSpPr>
            <p:cNvPr id="3" name="Content Placeholder 2"/>
            <p:cNvSpPr txBox="1">
              <a:spLocks/>
            </p:cNvSpPr>
            <p:nvPr/>
          </p:nvSpPr>
          <p:spPr bwMode="auto">
            <a:xfrm>
              <a:off x="883920" y="842211"/>
              <a:ext cx="7355840" cy="3709469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r>
                <a:rPr lang="en-US" sz="1800" dirty="0" smtClean="0"/>
                <a:t/>
              </a:r>
              <a:br>
                <a:rPr lang="en-US" sz="1800" dirty="0" smtClean="0"/>
              </a:br>
              <a:endParaRPr lang="en-US" sz="1800" dirty="0" smtClean="0"/>
            </a:p>
          </p:txBody>
        </p:sp>
        <p:sp>
          <p:nvSpPr>
            <p:cNvPr id="4" name="Content Placeholder 2"/>
            <p:cNvSpPr txBox="1">
              <a:spLocks/>
            </p:cNvSpPr>
            <p:nvPr/>
          </p:nvSpPr>
          <p:spPr bwMode="auto">
            <a:xfrm>
              <a:off x="711200" y="4551680"/>
              <a:ext cx="7721600" cy="132080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</p:spPr>
          <p:txBody>
            <a:bodyPr vert="horz" wrap="square" lIns="91440" tIns="45720" rIns="91440" bIns="45720" numCol="1" anchor="ctr" anchorCtr="0" compatLnSpc="1">
              <a:prstTxWarp prst="textNoShape">
                <a:avLst/>
              </a:prstTxWarp>
            </a:bodyPr>
            <a:lstStyle/>
            <a:p>
              <a:pPr marL="342900" marR="0" lvl="0" indent="-342900" algn="ctr" defTabSz="914400" rtl="0" eaLnBrk="0" fontAlgn="base" latinLnBrk="0" hangingPunct="0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" name="Rectangle 4"/>
          <p:cNvSpPr/>
          <p:nvPr/>
        </p:nvSpPr>
        <p:spPr>
          <a:xfrm>
            <a:off x="1269995" y="2606843"/>
            <a:ext cx="7138741" cy="2031325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marL="508000" indent="-508000"/>
            <a:r>
              <a:rPr lang="en-US" sz="1800" dirty="0" smtClean="0"/>
              <a:t>1)  controlling the pace of conversation</a:t>
            </a:r>
            <a:br>
              <a:rPr lang="en-US" sz="1800" dirty="0" smtClean="0"/>
            </a:br>
            <a:r>
              <a:rPr lang="en-US" sz="1800" dirty="0" smtClean="0"/>
              <a:t>a) listener's behaviors</a:t>
            </a:r>
            <a:br>
              <a:rPr lang="en-US" sz="1800" dirty="0" smtClean="0"/>
            </a:br>
            <a:r>
              <a:rPr lang="en-US" sz="1800" dirty="0" err="1" smtClean="0"/>
              <a:t>b</a:t>
            </a:r>
            <a:r>
              <a:rPr lang="en-US" sz="1800" dirty="0" smtClean="0"/>
              <a:t>) signer's behaviors</a:t>
            </a:r>
          </a:p>
          <a:p>
            <a:pPr marL="508000" indent="-508000"/>
            <a:endParaRPr lang="en-US" sz="1800" dirty="0" smtClean="0"/>
          </a:p>
          <a:p>
            <a:pPr marL="508000" indent="-508000"/>
            <a:r>
              <a:rPr lang="en-US" sz="1800" dirty="0" smtClean="0"/>
              <a:t>2)  resuming the conversation</a:t>
            </a:r>
            <a:br>
              <a:rPr lang="en-US" sz="1800" dirty="0" smtClean="0"/>
            </a:br>
            <a:r>
              <a:rPr lang="en-US" sz="1800" dirty="0" smtClean="0"/>
              <a:t>a) signer resumes topic after interruption and/or digression </a:t>
            </a:r>
            <a:br>
              <a:rPr lang="en-US" sz="1800" dirty="0" smtClean="0"/>
            </a:br>
            <a:r>
              <a:rPr lang="en-US" sz="1800" dirty="0" err="1" smtClean="0"/>
              <a:t>b</a:t>
            </a:r>
            <a:r>
              <a:rPr lang="en-US" sz="1800" dirty="0" smtClean="0"/>
              <a:t>) signer asks listener where </a:t>
            </a:r>
            <a:r>
              <a:rPr lang="en-US" sz="1800" dirty="0" err="1" smtClean="0"/>
              <a:t>s</a:t>
            </a:r>
            <a:r>
              <a:rPr lang="en-US" sz="1800" dirty="0" smtClean="0"/>
              <a:t>/he left off </a:t>
            </a:r>
            <a:endParaRPr lang="en-US" sz="1800" dirty="0"/>
          </a:p>
        </p:txBody>
      </p:sp>
      <p:sp>
        <p:nvSpPr>
          <p:cNvPr id="6" name="Rectangle 5"/>
          <p:cNvSpPr/>
          <p:nvPr/>
        </p:nvSpPr>
        <p:spPr>
          <a:xfrm>
            <a:off x="1120469" y="2101961"/>
            <a:ext cx="396694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800" dirty="0" smtClean="0">
                <a:solidFill>
                  <a:srgbClr val="000000"/>
                </a:solidFill>
              </a:rPr>
              <a:t>Ways to maintain conversations:</a:t>
            </a:r>
            <a:endParaRPr lang="en-US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27493"/>
            <a:ext cx="8229600" cy="970280"/>
          </a:xfrm>
        </p:spPr>
        <p:txBody>
          <a:bodyPr/>
          <a:lstStyle/>
          <a:p>
            <a:r>
              <a:rPr lang="en-US" b="1" dirty="0" smtClean="0"/>
              <a:t>GETTING ATTENTION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895686" y="1944851"/>
            <a:ext cx="7339262" cy="3897146"/>
          </a:xfrm>
        </p:spPr>
        <p:txBody>
          <a:bodyPr/>
          <a:lstStyle/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Approach the </a:t>
            </a:r>
            <a:r>
              <a:rPr lang="en-US" sz="1800" dirty="0" smtClean="0"/>
              <a:t>group and get one person’s attention, then ask a question as privately as possible.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Get the attention of one person in the group without approaching the group, then ask a question.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Get someone in the group to direct the attention of a particular person to you, then ask a question. </a:t>
            </a:r>
          </a:p>
          <a:p>
            <a:pPr marL="342900" indent="-342900">
              <a:spcAft>
                <a:spcPts val="600"/>
              </a:spcAft>
              <a:buFont typeface="+mj-lt"/>
              <a:buAutoNum type="arabicPeriod"/>
            </a:pPr>
            <a:r>
              <a:rPr lang="en-US" sz="1800" dirty="0" smtClean="0"/>
              <a:t>Approach the </a:t>
            </a:r>
            <a:r>
              <a:rPr lang="en-US" sz="1800" dirty="0" smtClean="0"/>
              <a:t>group and get everyone’s attention, then ask a question.</a:t>
            </a:r>
            <a:endParaRPr lang="en-US" sz="1800" dirty="0" smtClean="0"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457200" y="1067601"/>
            <a:ext cx="8229600" cy="970280"/>
          </a:xfrm>
        </p:spPr>
        <p:txBody>
          <a:bodyPr/>
          <a:lstStyle/>
          <a:p>
            <a:r>
              <a:rPr lang="en-US" b="1" dirty="0" smtClean="0"/>
              <a:t>CONTROLLING THE PACE OF CONVERSATION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idx="1"/>
          </p:nvPr>
        </p:nvSpPr>
        <p:spPr>
          <a:xfrm>
            <a:off x="1390316" y="2091906"/>
            <a:ext cx="6443580" cy="3549566"/>
          </a:xfrm>
        </p:spPr>
        <p:txBody>
          <a:bodyPr/>
          <a:lstStyle/>
          <a:p>
            <a:pPr algn="ctr"/>
            <a:r>
              <a:rPr lang="en-US" sz="1800" b="1" dirty="0" smtClean="0"/>
              <a:t>Listener's Behaviors</a:t>
            </a:r>
            <a:br>
              <a:rPr lang="en-US" sz="1800" b="1" dirty="0" smtClean="0"/>
            </a:br>
            <a:endParaRPr lang="en-US" sz="1800" dirty="0" smtClean="0"/>
          </a:p>
          <a:p>
            <a:pPr indent="120650">
              <a:buFont typeface="Arial"/>
              <a:buChar char="•"/>
            </a:pPr>
            <a:r>
              <a:rPr lang="en-US" sz="1800" dirty="0" smtClean="0"/>
              <a:t> make quick glances away at appropriate times</a:t>
            </a:r>
          </a:p>
          <a:p>
            <a:pPr indent="120650">
              <a:buFont typeface="Arial"/>
              <a:buChar char="•"/>
            </a:pPr>
            <a:r>
              <a:rPr lang="en-US" sz="1800" dirty="0" smtClean="0"/>
              <a:t> nod to indicate that the signer can go ahead with the story </a:t>
            </a:r>
            <a:br>
              <a:rPr lang="en-US" sz="1800" dirty="0" smtClean="0"/>
            </a:br>
            <a:endParaRPr lang="en-US" sz="1800" dirty="0" smtClean="0"/>
          </a:p>
          <a:p>
            <a:r>
              <a:rPr lang="en-US" sz="1800" dirty="0" smtClean="0"/>
              <a:t> </a:t>
            </a:r>
          </a:p>
          <a:p>
            <a:pPr algn="ctr"/>
            <a:r>
              <a:rPr lang="en-US" sz="1800" b="1" dirty="0" smtClean="0"/>
              <a:t>Signer's Behaviors</a:t>
            </a:r>
            <a:endParaRPr lang="en-US" sz="1800" dirty="0" smtClean="0"/>
          </a:p>
          <a:p>
            <a:r>
              <a:rPr lang="en-US" sz="1800" dirty="0" smtClean="0"/>
              <a:t> </a:t>
            </a:r>
          </a:p>
          <a:p>
            <a:pPr indent="173038">
              <a:buFont typeface="Arial"/>
              <a:buChar char="•"/>
            </a:pPr>
            <a:r>
              <a:rPr lang="en-US" sz="1800" dirty="0" smtClean="0"/>
              <a:t> hold signs or slow down signs</a:t>
            </a:r>
          </a:p>
          <a:p>
            <a:pPr indent="173038">
              <a:buFont typeface="Arial"/>
              <a:buChar char="•"/>
            </a:pPr>
            <a:r>
              <a:rPr lang="en-US" sz="1800" dirty="0" smtClean="0"/>
              <a:t> repeat signs</a:t>
            </a:r>
          </a:p>
          <a:p>
            <a:pPr indent="173038">
              <a:buFont typeface="Arial"/>
              <a:buChar char="•"/>
            </a:pPr>
            <a:r>
              <a:rPr lang="en-US" sz="1800" dirty="0" smtClean="0"/>
              <a:t> adjust position or move around</a:t>
            </a:r>
            <a:endParaRPr lang="en-US" sz="1800" dirty="0"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81734" y="1228291"/>
            <a:ext cx="6446787" cy="4566920"/>
          </a:xfrm>
        </p:spPr>
        <p:txBody>
          <a:bodyPr/>
          <a:lstStyle/>
          <a:p>
            <a:pPr marL="60325"/>
            <a:r>
              <a:rPr lang="en-US" sz="1600" b="1" dirty="0" smtClean="0"/>
              <a:t>Signer A: </a:t>
            </a:r>
            <a:r>
              <a:rPr lang="en-US" dirty="0" smtClean="0"/>
              <a:t>talk with B about something </a:t>
            </a:r>
            <a:endParaRPr lang="en-US" sz="1600" dirty="0" smtClean="0"/>
          </a:p>
          <a:p>
            <a:pPr>
              <a:tabLst>
                <a:tab pos="741363" algn="l"/>
              </a:tabLst>
            </a:pPr>
            <a:r>
              <a:rPr lang="en-US" sz="1600" b="1" dirty="0" smtClean="0"/>
              <a:t>	C: </a:t>
            </a:r>
            <a:r>
              <a:rPr lang="en-US" dirty="0" smtClean="0"/>
              <a:t>interrupt A, ask about something </a:t>
            </a:r>
          </a:p>
          <a:p>
            <a:pPr>
              <a:tabLst>
                <a:tab pos="741363" algn="l"/>
              </a:tabLst>
            </a:pPr>
            <a:r>
              <a:rPr lang="en-US" b="1" dirty="0" smtClean="0"/>
              <a:t>	A: </a:t>
            </a:r>
            <a:r>
              <a:rPr lang="en-US" dirty="0" smtClean="0"/>
              <a:t>give information to C, then</a:t>
            </a:r>
            <a:endParaRPr lang="en-US" sz="1600" dirty="0" smtClean="0"/>
          </a:p>
          <a:p>
            <a:pPr marL="0" indent="0"/>
            <a:endParaRPr dirty="0" smtClean="0"/>
          </a:p>
          <a:p>
            <a:endParaRPr lang="en-US" sz="1600" dirty="0" smtClean="0"/>
          </a:p>
          <a:p>
            <a:pPr marL="0" indent="0"/>
            <a:r>
              <a:rPr lang="en-US" sz="1600" dirty="0" smtClean="0"/>
              <a:t> </a:t>
            </a:r>
          </a:p>
          <a:p>
            <a:pPr>
              <a:tabLst>
                <a:tab pos="2743200" algn="l"/>
                <a:tab pos="3027363" algn="l"/>
              </a:tabLst>
            </a:pPr>
            <a:r>
              <a:rPr lang="en-US" sz="1600" b="1" dirty="0" smtClean="0"/>
              <a:t>	B:	</a:t>
            </a:r>
            <a:r>
              <a:rPr lang="en-US" dirty="0" smtClean="0"/>
              <a:t>tell A what </a:t>
            </a:r>
            <a:r>
              <a:rPr lang="en-US" dirty="0" err="1" smtClean="0"/>
              <a:t>s</a:t>
            </a:r>
            <a:r>
              <a:rPr lang="en-US" dirty="0" smtClean="0"/>
              <a:t>/he was talking about </a:t>
            </a:r>
            <a:endParaRPr lang="en-US" sz="1600" dirty="0" smtClean="0"/>
          </a:p>
          <a:p>
            <a:pPr marL="0" indent="0">
              <a:tabLst>
                <a:tab pos="2743200" algn="l"/>
              </a:tabLst>
            </a:pPr>
            <a:r>
              <a:rPr lang="en-US" sz="1600" b="1" dirty="0" smtClean="0"/>
              <a:t>	A: </a:t>
            </a:r>
            <a:r>
              <a:rPr lang="en-US" sz="1600" dirty="0" smtClean="0"/>
              <a:t>resume topic of conversation</a:t>
            </a:r>
          </a:p>
          <a:p>
            <a:pPr marL="0" indent="0"/>
            <a:r>
              <a:rPr lang="en-US" sz="1600" dirty="0" smtClean="0"/>
              <a:t>  </a:t>
            </a:r>
          </a:p>
          <a:p>
            <a:pPr marL="0" indent="0">
              <a:tabLst>
                <a:tab pos="741363" algn="l"/>
                <a:tab pos="1025525" algn="l"/>
              </a:tabLst>
            </a:pPr>
            <a:r>
              <a:rPr lang="en-US" sz="1600" b="1" dirty="0" smtClean="0"/>
              <a:t>	B: </a:t>
            </a:r>
            <a:r>
              <a:rPr lang="en-US" sz="1600" dirty="0" smtClean="0"/>
              <a:t>respond</a:t>
            </a:r>
          </a:p>
        </p:txBody>
      </p:sp>
      <p:cxnSp>
        <p:nvCxnSpPr>
          <p:cNvPr id="10" name="Straight Connector 9"/>
          <p:cNvCxnSpPr/>
          <p:nvPr/>
        </p:nvCxnSpPr>
        <p:spPr bwMode="auto">
          <a:xfrm flipV="1">
            <a:off x="3756523" y="4362383"/>
            <a:ext cx="1236844" cy="450249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6" name="Straight Connector 5"/>
          <p:cNvCxnSpPr/>
          <p:nvPr/>
        </p:nvCxnSpPr>
        <p:spPr bwMode="auto">
          <a:xfrm flipV="1">
            <a:off x="3121255" y="2920197"/>
            <a:ext cx="558800" cy="436880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7" name="Straight Connector 6"/>
          <p:cNvCxnSpPr/>
          <p:nvPr/>
        </p:nvCxnSpPr>
        <p:spPr bwMode="auto">
          <a:xfrm rot="10800000">
            <a:off x="4422271" y="2916456"/>
            <a:ext cx="925095" cy="452387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9" name="Straight Connector 8"/>
          <p:cNvCxnSpPr/>
          <p:nvPr/>
        </p:nvCxnSpPr>
        <p:spPr bwMode="auto">
          <a:xfrm rot="16200000" flipV="1">
            <a:off x="2419683" y="3903580"/>
            <a:ext cx="1122946" cy="534735"/>
          </a:xfrm>
          <a:prstGeom prst="line">
            <a:avLst/>
          </a:prstGeom>
          <a:solidFill>
            <a:schemeClr val="accent1"/>
          </a:solidFill>
          <a:ln w="19050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sp>
        <p:nvSpPr>
          <p:cNvPr id="8" name="Rectangle 7"/>
          <p:cNvSpPr/>
          <p:nvPr/>
        </p:nvSpPr>
        <p:spPr>
          <a:xfrm>
            <a:off x="802100" y="3267501"/>
            <a:ext cx="314157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resume conversation yourself	</a:t>
            </a:r>
            <a:endParaRPr lang="en-US" dirty="0"/>
          </a:p>
        </p:txBody>
      </p:sp>
      <p:sp>
        <p:nvSpPr>
          <p:cNvPr id="11" name="Rectangle 10"/>
          <p:cNvSpPr/>
          <p:nvPr/>
        </p:nvSpPr>
        <p:spPr>
          <a:xfrm>
            <a:off x="4908655" y="3291747"/>
            <a:ext cx="232627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kern="0" dirty="0" smtClean="0">
                <a:solidFill>
                  <a:srgbClr val="000000"/>
                </a:solidFill>
                <a:latin typeface="Arial"/>
                <a:ea typeface="ＭＳ Ｐゴシック"/>
                <a:cs typeface="ＭＳ Ｐゴシック"/>
              </a:rPr>
              <a:t>ask B where you left off 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883920" y="2540000"/>
            <a:ext cx="7355840" cy="140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>
              <a:tabLst>
                <a:tab pos="2346325" algn="r"/>
                <a:tab pos="2459038" algn="l"/>
              </a:tabLst>
            </a:pPr>
            <a:r>
              <a:rPr lang="en-US" sz="1800" b="1" dirty="0" smtClean="0"/>
              <a:t>	Signer A:</a:t>
            </a:r>
            <a:r>
              <a:rPr lang="en-US" sz="1800" dirty="0" smtClean="0"/>
              <a:t>	ask for confirmation of a statement </a:t>
            </a:r>
            <a:br>
              <a:rPr lang="en-US" sz="1800" dirty="0" smtClean="0"/>
            </a:br>
            <a:r>
              <a:rPr lang="en-US" sz="1800" dirty="0" smtClean="0"/>
              <a:t>	</a:t>
            </a:r>
            <a:r>
              <a:rPr lang="en-US" sz="1800" b="1" dirty="0" smtClean="0"/>
              <a:t>B:	</a:t>
            </a:r>
            <a:r>
              <a:rPr lang="en-US" sz="1800" dirty="0" smtClean="0"/>
              <a:t>confirm, clarify or correct </a:t>
            </a:r>
          </a:p>
          <a:p>
            <a:pPr>
              <a:tabLst>
                <a:tab pos="2346325" algn="r"/>
                <a:tab pos="2459038" algn="l"/>
              </a:tabLst>
            </a:pPr>
            <a:r>
              <a:rPr lang="en-US" sz="1800" b="1" dirty="0" smtClean="0"/>
              <a:t>	A:		</a:t>
            </a:r>
            <a:r>
              <a:rPr lang="en-US" sz="1800" dirty="0" smtClean="0"/>
              <a:t>respond</a:t>
            </a: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711200" y="3942080"/>
            <a:ext cx="7721600" cy="13208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342900" marR="0" lvl="0" indent="-342900" algn="ctr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Blank Presentation">
      <a:majorFont>
        <a:latin typeface="Arial"/>
        <a:ea typeface="ＭＳ Ｐゴシック"/>
        <a:cs typeface="ＭＳ Ｐゴシック"/>
      </a:majorFont>
      <a:minorFont>
        <a:latin typeface="Arial"/>
        <a:ea typeface="ＭＳ Ｐゴシック"/>
        <a:cs typeface="ＭＳ Ｐゴシック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Arial" charset="0"/>
            <a:ea typeface="ＭＳ Ｐゴシック" charset="-128"/>
            <a:cs typeface="ＭＳ Ｐゴシック" charset="-128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1762</TotalTime>
  <Words>1333</Words>
  <Application>Microsoft Macintosh PowerPoint</Application>
  <PresentationFormat>On-screen Show (4:3)</PresentationFormat>
  <Paragraphs>216</Paragraphs>
  <Slides>17</Slides>
  <Notes>17</Notes>
  <HiddenSlides>0</HiddenSlides>
  <MMClips>0</MMClips>
  <ScaleCrop>false</ScaleCrop>
  <HeadingPairs>
    <vt:vector size="4" baseType="variant">
      <vt:variant>
        <vt:lpstr>Design Template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Blank Presentation</vt:lpstr>
      <vt:lpstr>COMPREHENSION QUESTIONS FOR DIALOGUE 8</vt:lpstr>
      <vt:lpstr>Slide 2</vt:lpstr>
      <vt:lpstr>Slide 3</vt:lpstr>
      <vt:lpstr>Slide 4</vt:lpstr>
      <vt:lpstr>Slide 5</vt:lpstr>
      <vt:lpstr>GETTING ATTENTION</vt:lpstr>
      <vt:lpstr>CONTROLLING THE PACE OF CONVERSATION</vt:lpstr>
      <vt:lpstr>Slide 8</vt:lpstr>
      <vt:lpstr>Slide 9</vt:lpstr>
      <vt:lpstr>MATERIALS: "IS THAT SO?"</vt:lpstr>
      <vt:lpstr>MATERIALS: "IS THAT SO?"</vt:lpstr>
      <vt:lpstr>Slide 12</vt:lpstr>
      <vt:lpstr>Slide 13</vt:lpstr>
      <vt:lpstr>MAKING CONNECTIONS</vt:lpstr>
      <vt:lpstr>Focus Person (A) will tell </vt:lpstr>
      <vt:lpstr>Slide 16</vt:lpstr>
      <vt:lpstr>Slide 17</vt:lpstr>
    </vt:vector>
  </TitlesOfParts>
  <Company>Vividline Inc.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sophialouise</dc:creator>
  <cp:lastModifiedBy>Rhea Bishop</cp:lastModifiedBy>
  <cp:revision>662</cp:revision>
  <dcterms:created xsi:type="dcterms:W3CDTF">2012-10-11T20:12:43Z</dcterms:created>
  <dcterms:modified xsi:type="dcterms:W3CDTF">2012-10-11T22:53:59Z</dcterms:modified>
</cp:coreProperties>
</file>